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91" r:id="rId3"/>
    <p:sldId id="258" r:id="rId4"/>
    <p:sldId id="261" r:id="rId5"/>
    <p:sldId id="295" r:id="rId6"/>
    <p:sldId id="265" r:id="rId7"/>
    <p:sldId id="264" r:id="rId8"/>
    <p:sldId id="266" r:id="rId9"/>
    <p:sldId id="288" r:id="rId10"/>
    <p:sldId id="268" r:id="rId11"/>
    <p:sldId id="290" r:id="rId12"/>
    <p:sldId id="270" r:id="rId13"/>
    <p:sldId id="279" r:id="rId14"/>
    <p:sldId id="271" r:id="rId15"/>
    <p:sldId id="292" r:id="rId16"/>
    <p:sldId id="272" r:id="rId17"/>
    <p:sldId id="281" r:id="rId18"/>
    <p:sldId id="273" r:id="rId19"/>
    <p:sldId id="275" r:id="rId20"/>
    <p:sldId id="274" r:id="rId21"/>
    <p:sldId id="287" r:id="rId22"/>
    <p:sldId id="286" r:id="rId23"/>
    <p:sldId id="299" r:id="rId24"/>
    <p:sldId id="301" r:id="rId25"/>
  </p:sldIdLst>
  <p:sldSz cx="6858000" cy="9144000" type="screen4x3"/>
  <p:notesSz cx="7315200" cy="9601200"/>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F39"/>
    <a:srgbClr val="015B37"/>
    <a:srgbClr val="015734"/>
    <a:srgbClr val="017948"/>
    <a:srgbClr val="C4BC96"/>
    <a:srgbClr val="016B40"/>
    <a:srgbClr val="017345"/>
    <a:srgbClr val="03715F"/>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3618" y="-660"/>
      </p:cViewPr>
      <p:guideLst>
        <p:guide orient="horz" pos="2880"/>
        <p:guide pos="216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it-CH"/>
          </a:p>
        </p:txBody>
      </p:sp>
      <p:sp>
        <p:nvSpPr>
          <p:cNvPr id="3" name="Segnaposto data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F6DC3F7-0E50-4E79-929B-FD604D9FAEB2}" type="datetimeFigureOut">
              <a:rPr lang="it-CH" smtClean="0"/>
              <a:t>09.02.2015</a:t>
            </a:fld>
            <a:endParaRPr lang="it-CH"/>
          </a:p>
        </p:txBody>
      </p:sp>
      <p:sp>
        <p:nvSpPr>
          <p:cNvPr id="4" name="Segnaposto piè di pagina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it-CH"/>
          </a:p>
        </p:txBody>
      </p:sp>
      <p:sp>
        <p:nvSpPr>
          <p:cNvPr id="5" name="Segnaposto numero diapositiva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AE0789D9-8FB5-43FD-A0BE-1D884B91EFE2}" type="slidenum">
              <a:rPr lang="it-CH" smtClean="0"/>
              <a:t>‹N›</a:t>
            </a:fld>
            <a:endParaRPr lang="it-CH"/>
          </a:p>
        </p:txBody>
      </p:sp>
    </p:spTree>
    <p:extLst>
      <p:ext uri="{BB962C8B-B14F-4D97-AF65-F5344CB8AC3E}">
        <p14:creationId xmlns:p14="http://schemas.microsoft.com/office/powerpoint/2010/main" val="3962785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it-CH"/>
          </a:p>
        </p:txBody>
      </p:sp>
      <p:sp>
        <p:nvSpPr>
          <p:cNvPr id="3" name="Segnaposto data 2"/>
          <p:cNvSpPr>
            <a:spLocks noGrp="1"/>
          </p:cNvSpPr>
          <p:nvPr>
            <p:ph type="dt" idx="1"/>
          </p:nvPr>
        </p:nvSpPr>
        <p:spPr>
          <a:xfrm>
            <a:off x="4143587" y="0"/>
            <a:ext cx="3169920" cy="480060"/>
          </a:xfrm>
          <a:prstGeom prst="rect">
            <a:avLst/>
          </a:prstGeom>
        </p:spPr>
        <p:txBody>
          <a:bodyPr vert="horz" lIns="91440" tIns="45720" rIns="91440" bIns="45720" rtlCol="0"/>
          <a:lstStyle>
            <a:lvl1pPr algn="r">
              <a:defRPr sz="1200"/>
            </a:lvl1pPr>
          </a:lstStyle>
          <a:p>
            <a:fld id="{4DA5322D-3C1E-414A-B200-E5B1F04B790C}" type="datetimeFigureOut">
              <a:rPr lang="it-CH" smtClean="0"/>
              <a:t>09.02.2015</a:t>
            </a:fld>
            <a:endParaRPr lang="it-CH"/>
          </a:p>
        </p:txBody>
      </p:sp>
      <p:sp>
        <p:nvSpPr>
          <p:cNvPr id="4" name="Segnaposto immagine diapositiva 3"/>
          <p:cNvSpPr>
            <a:spLocks noGrp="1" noRot="1" noChangeAspect="1"/>
          </p:cNvSpPr>
          <p:nvPr>
            <p:ph type="sldImg" idx="2"/>
          </p:nvPr>
        </p:nvSpPr>
        <p:spPr>
          <a:xfrm>
            <a:off x="2308225" y="720725"/>
            <a:ext cx="2698750" cy="3598863"/>
          </a:xfrm>
          <a:prstGeom prst="rect">
            <a:avLst/>
          </a:prstGeom>
          <a:noFill/>
          <a:ln w="12700">
            <a:solidFill>
              <a:prstClr val="black"/>
            </a:solidFill>
          </a:ln>
        </p:spPr>
        <p:txBody>
          <a:bodyPr vert="horz" lIns="91440" tIns="45720" rIns="91440" bIns="45720" rtlCol="0" anchor="ctr"/>
          <a:lstStyle/>
          <a:p>
            <a:endParaRPr lang="it-CH"/>
          </a:p>
        </p:txBody>
      </p:sp>
      <p:sp>
        <p:nvSpPr>
          <p:cNvPr id="5" name="Segnaposto note 4"/>
          <p:cNvSpPr>
            <a:spLocks noGrp="1"/>
          </p:cNvSpPr>
          <p:nvPr>
            <p:ph type="body" sz="quarter" idx="3"/>
          </p:nvPr>
        </p:nvSpPr>
        <p:spPr>
          <a:xfrm>
            <a:off x="731520" y="4560570"/>
            <a:ext cx="5852160" cy="432054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6" name="Segnaposto piè di pagina 5"/>
          <p:cNvSpPr>
            <a:spLocks noGrp="1"/>
          </p:cNvSpPr>
          <p:nvPr>
            <p:ph type="ftr" sz="quarter" idx="4"/>
          </p:nvPr>
        </p:nvSpPr>
        <p:spPr>
          <a:xfrm>
            <a:off x="0" y="9119474"/>
            <a:ext cx="3169920" cy="480060"/>
          </a:xfrm>
          <a:prstGeom prst="rect">
            <a:avLst/>
          </a:prstGeom>
        </p:spPr>
        <p:txBody>
          <a:bodyPr vert="horz" lIns="91440" tIns="45720" rIns="91440" bIns="45720" rtlCol="0" anchor="b"/>
          <a:lstStyle>
            <a:lvl1pPr algn="l">
              <a:defRPr sz="1200"/>
            </a:lvl1pPr>
          </a:lstStyle>
          <a:p>
            <a:endParaRPr lang="it-CH"/>
          </a:p>
        </p:txBody>
      </p:sp>
      <p:sp>
        <p:nvSpPr>
          <p:cNvPr id="7" name="Segnaposto numero diapositiva 6"/>
          <p:cNvSpPr>
            <a:spLocks noGrp="1"/>
          </p:cNvSpPr>
          <p:nvPr>
            <p:ph type="sldNum" sz="quarter" idx="5"/>
          </p:nvPr>
        </p:nvSpPr>
        <p:spPr>
          <a:xfrm>
            <a:off x="4143587" y="9119474"/>
            <a:ext cx="3169920" cy="480060"/>
          </a:xfrm>
          <a:prstGeom prst="rect">
            <a:avLst/>
          </a:prstGeom>
        </p:spPr>
        <p:txBody>
          <a:bodyPr vert="horz" lIns="91440" tIns="45720" rIns="91440" bIns="45720" rtlCol="0" anchor="b"/>
          <a:lstStyle>
            <a:lvl1pPr algn="r">
              <a:defRPr sz="1200"/>
            </a:lvl1pPr>
          </a:lstStyle>
          <a:p>
            <a:fld id="{F8ECC854-44E8-4413-B20A-BFDD87EE916C}" type="slidenum">
              <a:rPr lang="it-CH" smtClean="0"/>
              <a:t>‹N›</a:t>
            </a:fld>
            <a:endParaRPr lang="it-CH"/>
          </a:p>
        </p:txBody>
      </p:sp>
    </p:spTree>
    <p:extLst>
      <p:ext uri="{BB962C8B-B14F-4D97-AF65-F5344CB8AC3E}">
        <p14:creationId xmlns:p14="http://schemas.microsoft.com/office/powerpoint/2010/main" val="178397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rac-luganoceresio.ch/"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568"/>
            <a:ext cx="5829300" cy="1960033"/>
          </a:xfrm>
        </p:spPr>
        <p:txBody>
          <a:bodyPr/>
          <a:lstStyle/>
          <a:p>
            <a:r>
              <a:rPr lang="it-IT" dirty="0" smtClean="0"/>
              <a:t>Fare clic per modificare lo stile del titolo</a:t>
            </a:r>
            <a:endParaRPr lang="it-CH" dirty="0"/>
          </a:p>
        </p:txBody>
      </p:sp>
      <p:sp>
        <p:nvSpPr>
          <p:cNvPr id="3" name="Sottotito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CH"/>
          </a:p>
        </p:txBody>
      </p:sp>
      <p:sp>
        <p:nvSpPr>
          <p:cNvPr id="4" name="Segnaposto data 3"/>
          <p:cNvSpPr>
            <a:spLocks noGrp="1"/>
          </p:cNvSpPr>
          <p:nvPr>
            <p:ph type="dt" sz="half" idx="10"/>
          </p:nvPr>
        </p:nvSpPr>
        <p:spPr/>
        <p:txBody>
          <a:bodyPr/>
          <a:lstStyle/>
          <a:p>
            <a:fld id="{4833C2AE-A146-48A6-9ECD-3D4E5A2BC7A7}" type="datetime1">
              <a:rPr lang="it-CH" smtClean="0"/>
              <a:t>09.02.2015</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ACD63915-7AF3-43D1-963E-5E4430BDF6AA}" type="slidenum">
              <a:rPr lang="it-CH" smtClean="0"/>
              <a:t>‹N›</a:t>
            </a:fld>
            <a:endParaRPr lang="it-CH"/>
          </a:p>
        </p:txBody>
      </p:sp>
    </p:spTree>
    <p:extLst>
      <p:ext uri="{BB962C8B-B14F-4D97-AF65-F5344CB8AC3E}">
        <p14:creationId xmlns:p14="http://schemas.microsoft.com/office/powerpoint/2010/main" val="41766600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CH"/>
          </a:p>
        </p:txBody>
      </p:sp>
      <p:sp>
        <p:nvSpPr>
          <p:cNvPr id="3" name="Segnaposto contenuto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contenuto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5" name="Segnaposto data 4"/>
          <p:cNvSpPr>
            <a:spLocks noGrp="1"/>
          </p:cNvSpPr>
          <p:nvPr>
            <p:ph type="dt" sz="half" idx="10"/>
          </p:nvPr>
        </p:nvSpPr>
        <p:spPr/>
        <p:txBody>
          <a:bodyPr/>
          <a:lstStyle/>
          <a:p>
            <a:fld id="{9C53F3CE-4EEC-422B-88B2-9279FEA7A869}" type="datetime1">
              <a:rPr lang="it-CH" smtClean="0"/>
              <a:t>09.02.2015</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ACD63915-7AF3-43D1-963E-5E4430BDF6AA}" type="slidenum">
              <a:rPr lang="it-CH" smtClean="0"/>
              <a:t>‹N›</a:t>
            </a:fld>
            <a:endParaRPr lang="it-CH"/>
          </a:p>
        </p:txBody>
      </p:sp>
    </p:spTree>
    <p:extLst>
      <p:ext uri="{BB962C8B-B14F-4D97-AF65-F5344CB8AC3E}">
        <p14:creationId xmlns:p14="http://schemas.microsoft.com/office/powerpoint/2010/main" val="42337074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CH"/>
          </a:p>
        </p:txBody>
      </p:sp>
      <p:sp>
        <p:nvSpPr>
          <p:cNvPr id="3" name="Segnaposto data 2"/>
          <p:cNvSpPr>
            <a:spLocks noGrp="1"/>
          </p:cNvSpPr>
          <p:nvPr>
            <p:ph type="dt" sz="half" idx="10"/>
          </p:nvPr>
        </p:nvSpPr>
        <p:spPr/>
        <p:txBody>
          <a:bodyPr/>
          <a:lstStyle/>
          <a:p>
            <a:fld id="{89682CE2-296E-4BC2-8D22-368561CE0DEC}" type="datetime1">
              <a:rPr lang="it-CH" smtClean="0"/>
              <a:t>09.02.2015</a:t>
            </a:fld>
            <a:endParaRPr lang="it-CH"/>
          </a:p>
        </p:txBody>
      </p:sp>
      <p:sp>
        <p:nvSpPr>
          <p:cNvPr id="4" name="Segnaposto piè di pagina 3"/>
          <p:cNvSpPr>
            <a:spLocks noGrp="1"/>
          </p:cNvSpPr>
          <p:nvPr>
            <p:ph type="ftr" sz="quarter" idx="11"/>
          </p:nvPr>
        </p:nvSpPr>
        <p:spPr/>
        <p:txBody>
          <a:bodyPr/>
          <a:lstStyle/>
          <a:p>
            <a:endParaRPr lang="it-CH"/>
          </a:p>
        </p:txBody>
      </p:sp>
      <p:sp>
        <p:nvSpPr>
          <p:cNvPr id="5" name="Segnaposto numero diapositiva 4"/>
          <p:cNvSpPr>
            <a:spLocks noGrp="1"/>
          </p:cNvSpPr>
          <p:nvPr>
            <p:ph type="sldNum" sz="quarter" idx="12"/>
          </p:nvPr>
        </p:nvSpPr>
        <p:spPr/>
        <p:txBody>
          <a:bodyPr/>
          <a:lstStyle/>
          <a:p>
            <a:fld id="{ACD63915-7AF3-43D1-963E-5E4430BDF6AA}" type="slidenum">
              <a:rPr lang="it-CH" smtClean="0"/>
              <a:t>‹N›</a:t>
            </a:fld>
            <a:endParaRPr lang="it-CH"/>
          </a:p>
        </p:txBody>
      </p:sp>
    </p:spTree>
    <p:extLst>
      <p:ext uri="{BB962C8B-B14F-4D97-AF65-F5344CB8AC3E}">
        <p14:creationId xmlns:p14="http://schemas.microsoft.com/office/powerpoint/2010/main" val="3531854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4067"/>
            <a:ext cx="2256235" cy="1549400"/>
          </a:xfrm>
        </p:spPr>
        <p:txBody>
          <a:bodyPr anchor="b"/>
          <a:lstStyle>
            <a:lvl1pPr algn="l">
              <a:defRPr sz="2000" b="1"/>
            </a:lvl1pPr>
          </a:lstStyle>
          <a:p>
            <a:r>
              <a:rPr lang="it-IT" smtClean="0"/>
              <a:t>Fare clic per modificare lo stile del titolo</a:t>
            </a:r>
            <a:endParaRPr lang="it-CH"/>
          </a:p>
        </p:txBody>
      </p:sp>
      <p:sp>
        <p:nvSpPr>
          <p:cNvPr id="3" name="Segnaposto contenut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tes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3955E99-293E-4C7E-82E1-9140B6B1C918}" type="datetime1">
              <a:rPr lang="it-CH" smtClean="0"/>
              <a:t>09.02.2015</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ACD63915-7AF3-43D1-963E-5E4430BDF6AA}" type="slidenum">
              <a:rPr lang="it-CH" smtClean="0"/>
              <a:t>‹N›</a:t>
            </a:fld>
            <a:endParaRPr lang="it-CH"/>
          </a:p>
        </p:txBody>
      </p:sp>
    </p:spTree>
    <p:extLst>
      <p:ext uri="{BB962C8B-B14F-4D97-AF65-F5344CB8AC3E}">
        <p14:creationId xmlns:p14="http://schemas.microsoft.com/office/powerpoint/2010/main" val="14020867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0"/>
            <a:ext cx="4114800" cy="755651"/>
          </a:xfrm>
        </p:spPr>
        <p:txBody>
          <a:bodyPr anchor="b"/>
          <a:lstStyle>
            <a:lvl1pPr algn="l">
              <a:defRPr sz="2000" b="1"/>
            </a:lvl1pPr>
          </a:lstStyle>
          <a:p>
            <a:r>
              <a:rPr lang="it-IT" smtClean="0"/>
              <a:t>Fare clic per modificare lo stile del titolo</a:t>
            </a:r>
            <a:endParaRPr lang="it-CH"/>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CH"/>
          </a:p>
        </p:txBody>
      </p:sp>
      <p:sp>
        <p:nvSpPr>
          <p:cNvPr id="4" name="Segnaposto tes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C91FA6E-4EA0-4FF2-BD32-980360ABFC2B}" type="datetime1">
              <a:rPr lang="it-CH" smtClean="0"/>
              <a:t>09.02.2015</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ACD63915-7AF3-43D1-963E-5E4430BDF6AA}" type="slidenum">
              <a:rPr lang="it-CH" smtClean="0"/>
              <a:t>‹N›</a:t>
            </a:fld>
            <a:endParaRPr lang="it-CH"/>
          </a:p>
        </p:txBody>
      </p:sp>
    </p:spTree>
    <p:extLst>
      <p:ext uri="{BB962C8B-B14F-4D97-AF65-F5344CB8AC3E}">
        <p14:creationId xmlns:p14="http://schemas.microsoft.com/office/powerpoint/2010/main" val="39885118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CH"/>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data 3"/>
          <p:cNvSpPr>
            <a:spLocks noGrp="1"/>
          </p:cNvSpPr>
          <p:nvPr>
            <p:ph type="dt" sz="half" idx="10"/>
          </p:nvPr>
        </p:nvSpPr>
        <p:spPr/>
        <p:txBody>
          <a:bodyPr/>
          <a:lstStyle/>
          <a:p>
            <a:fld id="{76FCF45D-5C4C-4F0B-B74F-EB5F5698F3AD}" type="datetime1">
              <a:rPr lang="it-CH" smtClean="0"/>
              <a:t>09.02.2015</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ACD63915-7AF3-43D1-963E-5E4430BDF6AA}" type="slidenum">
              <a:rPr lang="it-CH" smtClean="0"/>
              <a:t>‹N›</a:t>
            </a:fld>
            <a:endParaRPr lang="it-CH"/>
          </a:p>
        </p:txBody>
      </p:sp>
    </p:spTree>
    <p:extLst>
      <p:ext uri="{BB962C8B-B14F-4D97-AF65-F5344CB8AC3E}">
        <p14:creationId xmlns:p14="http://schemas.microsoft.com/office/powerpoint/2010/main" val="3720857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3729037" y="488951"/>
            <a:ext cx="1157288" cy="10401300"/>
          </a:xfrm>
        </p:spPr>
        <p:txBody>
          <a:bodyPr vert="eaVert"/>
          <a:lstStyle/>
          <a:p>
            <a:r>
              <a:rPr lang="it-IT" smtClean="0"/>
              <a:t>Fare clic per modificare lo stile del titolo</a:t>
            </a:r>
            <a:endParaRPr lang="it-CH"/>
          </a:p>
        </p:txBody>
      </p:sp>
      <p:sp>
        <p:nvSpPr>
          <p:cNvPr id="3" name="Segnaposto testo verticale 2"/>
          <p:cNvSpPr>
            <a:spLocks noGrp="1"/>
          </p:cNvSpPr>
          <p:nvPr>
            <p:ph type="body" orient="vert" idx="1"/>
          </p:nvPr>
        </p:nvSpPr>
        <p:spPr>
          <a:xfrm>
            <a:off x="257175" y="488951"/>
            <a:ext cx="3357563" cy="10401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data 3"/>
          <p:cNvSpPr>
            <a:spLocks noGrp="1"/>
          </p:cNvSpPr>
          <p:nvPr>
            <p:ph type="dt" sz="half" idx="10"/>
          </p:nvPr>
        </p:nvSpPr>
        <p:spPr/>
        <p:txBody>
          <a:bodyPr/>
          <a:lstStyle/>
          <a:p>
            <a:fld id="{595D7C1F-1EB5-4E19-B211-37E260748FD9}" type="datetime1">
              <a:rPr lang="it-CH" smtClean="0"/>
              <a:t>09.02.2015</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ACD63915-7AF3-43D1-963E-5E4430BDF6AA}" type="slidenum">
              <a:rPr lang="it-CH" smtClean="0"/>
              <a:t>‹N›</a:t>
            </a:fld>
            <a:endParaRPr lang="it-CH"/>
          </a:p>
        </p:txBody>
      </p:sp>
    </p:spTree>
    <p:extLst>
      <p:ext uri="{BB962C8B-B14F-4D97-AF65-F5344CB8AC3E}">
        <p14:creationId xmlns:p14="http://schemas.microsoft.com/office/powerpoint/2010/main" val="55549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CasellaDiTesto 1"/>
          <p:cNvSpPr txBox="1"/>
          <p:nvPr userDrawn="1"/>
        </p:nvSpPr>
        <p:spPr>
          <a:xfrm>
            <a:off x="2016096" y="864820"/>
            <a:ext cx="4365314" cy="1308050"/>
          </a:xfrm>
          <a:prstGeom prst="rect">
            <a:avLst/>
          </a:prstGeom>
          <a:noFill/>
        </p:spPr>
        <p:txBody>
          <a:bodyPr wrap="square" rtlCol="0">
            <a:spAutoFit/>
          </a:bodyPr>
          <a:lstStyle/>
          <a:p>
            <a:r>
              <a:rPr lang="it-CH" sz="4800" dirty="0" smtClean="0">
                <a:solidFill>
                  <a:srgbClr val="015F39"/>
                </a:solidFill>
                <a:latin typeface="Arial" pitchFamily="34" charset="0"/>
                <a:cs typeface="Arial" pitchFamily="34" charset="0"/>
              </a:rPr>
              <a:t>BOLLETTINO</a:t>
            </a:r>
          </a:p>
          <a:p>
            <a:endParaRPr lang="it-CH" sz="700" dirty="0" smtClean="0">
              <a:latin typeface="Arial" pitchFamily="34" charset="0"/>
              <a:cs typeface="Arial" pitchFamily="34" charset="0"/>
            </a:endParaRPr>
          </a:p>
          <a:p>
            <a:r>
              <a:rPr lang="it-CH" sz="2400" b="0" dirty="0" err="1" smtClean="0">
                <a:latin typeface="Arial" pitchFamily="34" charset="0"/>
                <a:cs typeface="Arial" pitchFamily="34" charset="0"/>
              </a:rPr>
              <a:t>Rotaract</a:t>
            </a:r>
            <a:r>
              <a:rPr lang="it-CH" sz="2400" b="0" dirty="0" smtClean="0">
                <a:latin typeface="Arial" pitchFamily="34" charset="0"/>
                <a:cs typeface="Arial" pitchFamily="34" charset="0"/>
              </a:rPr>
              <a:t> Club Lugano-Ceresio</a:t>
            </a:r>
            <a:endParaRPr lang="it-CH" sz="2400" b="0" dirty="0">
              <a:latin typeface="Arial" pitchFamily="34" charset="0"/>
              <a:cs typeface="Arial" pitchFamily="34" charset="0"/>
            </a:endParaRPr>
          </a:p>
        </p:txBody>
      </p:sp>
      <p:sp>
        <p:nvSpPr>
          <p:cNvPr id="3" name="Sottotitolo 2"/>
          <p:cNvSpPr>
            <a:spLocks noGrp="1"/>
          </p:cNvSpPr>
          <p:nvPr>
            <p:ph type="subTitle" idx="1"/>
          </p:nvPr>
        </p:nvSpPr>
        <p:spPr>
          <a:xfrm>
            <a:off x="692620" y="3697362"/>
            <a:ext cx="5494825" cy="802628"/>
          </a:xfrm>
        </p:spPr>
        <p:txBody>
          <a:bodyPr>
            <a:normAutofit/>
          </a:bodyPr>
          <a:lstStyle>
            <a:lvl1pPr marL="0" indent="0" algn="ctr">
              <a:buNone/>
              <a:defRPr sz="1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CH" dirty="0"/>
          </a:p>
        </p:txBody>
      </p:sp>
      <p:sp>
        <p:nvSpPr>
          <p:cNvPr id="4" name="Segnaposto data 3"/>
          <p:cNvSpPr>
            <a:spLocks noGrp="1"/>
          </p:cNvSpPr>
          <p:nvPr>
            <p:ph type="dt" sz="half" idx="10"/>
          </p:nvPr>
        </p:nvSpPr>
        <p:spPr/>
        <p:txBody>
          <a:bodyPr/>
          <a:lstStyle/>
          <a:p>
            <a:fld id="{763AC7A4-476D-4A49-82B9-2E8B8978CA60}" type="datetime1">
              <a:rPr lang="it-CH" smtClean="0"/>
              <a:t>09.02.2015</a:t>
            </a:fld>
            <a:endParaRPr lang="it-CH"/>
          </a:p>
        </p:txBody>
      </p:sp>
      <p:sp>
        <p:nvSpPr>
          <p:cNvPr id="5" name="Segnaposto piè di pagina 4"/>
          <p:cNvSpPr>
            <a:spLocks noGrp="1"/>
          </p:cNvSpPr>
          <p:nvPr>
            <p:ph type="ftr" sz="quarter" idx="11"/>
          </p:nvPr>
        </p:nvSpPr>
        <p:spPr/>
        <p:txBody>
          <a:bodyPr/>
          <a:lstStyle/>
          <a:p>
            <a:endParaRPr lang="it-CH"/>
          </a:p>
        </p:txBody>
      </p:sp>
      <p:pic>
        <p:nvPicPr>
          <p:cNvPr id="8" name="Immagine 7"/>
          <p:cNvPicPr/>
          <p:nvPr userDrawn="1"/>
        </p:nvPicPr>
        <p:blipFill>
          <a:blip r:embed="rId2">
            <a:extLst>
              <a:ext uri="{28A0092B-C50C-407E-A947-70E740481C1C}">
                <a14:useLocalDpi xmlns:a14="http://schemas.microsoft.com/office/drawing/2010/main" val="0"/>
              </a:ext>
            </a:extLst>
          </a:blip>
          <a:srcRect l="9395" t="2208" r="5881" b="6195"/>
          <a:stretch>
            <a:fillRect/>
          </a:stretch>
        </p:blipFill>
        <p:spPr bwMode="auto">
          <a:xfrm>
            <a:off x="253736" y="14898"/>
            <a:ext cx="1402591" cy="2304320"/>
          </a:xfrm>
          <a:prstGeom prst="rect">
            <a:avLst/>
          </a:prstGeom>
          <a:noFill/>
        </p:spPr>
      </p:pic>
      <p:pic>
        <p:nvPicPr>
          <p:cNvPr id="12" name="Immagin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620" y="4631775"/>
            <a:ext cx="5494826" cy="3681104"/>
          </a:xfrm>
          <a:prstGeom prst="rect">
            <a:avLst/>
          </a:prstGeom>
          <a:ln>
            <a:noFill/>
          </a:ln>
          <a:effectLst>
            <a:outerShdw blurRad="190500" algn="tl" rotWithShape="0">
              <a:srgbClr val="000000">
                <a:alpha val="70000"/>
              </a:srgbClr>
            </a:outerShdw>
          </a:effectLst>
        </p:spPr>
      </p:pic>
      <p:sp>
        <p:nvSpPr>
          <p:cNvPr id="7" name="Rettangolo 6"/>
          <p:cNvSpPr/>
          <p:nvPr userDrawn="1"/>
        </p:nvSpPr>
        <p:spPr>
          <a:xfrm>
            <a:off x="248612" y="21722"/>
            <a:ext cx="6420838" cy="910863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Tree>
    <p:extLst>
      <p:ext uri="{BB962C8B-B14F-4D97-AF65-F5344CB8AC3E}">
        <p14:creationId xmlns:p14="http://schemas.microsoft.com/office/powerpoint/2010/main" val="1563201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332570" y="2000239"/>
            <a:ext cx="6264870" cy="6604321"/>
          </a:xfrm>
        </p:spPr>
        <p:txBody>
          <a:bodyPr/>
          <a:lstStyle>
            <a:lvl1pPr marL="0" indent="0">
              <a:buNone/>
              <a:defRPr sz="1400">
                <a:latin typeface="Arial" pitchFamily="34" charset="0"/>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CH" dirty="0"/>
          </a:p>
        </p:txBody>
      </p:sp>
      <p:sp>
        <p:nvSpPr>
          <p:cNvPr id="2" name="Titolo 1"/>
          <p:cNvSpPr>
            <a:spLocks noGrp="1"/>
          </p:cNvSpPr>
          <p:nvPr>
            <p:ph type="title"/>
          </p:nvPr>
        </p:nvSpPr>
        <p:spPr>
          <a:xfrm>
            <a:off x="1509151" y="28387"/>
            <a:ext cx="5146651" cy="671994"/>
          </a:xfrm>
          <a:solidFill>
            <a:srgbClr val="C4BC96"/>
          </a:solidFill>
          <a:ln w="9525">
            <a:solidFill>
              <a:srgbClr val="C4BC96"/>
            </a:solidFill>
            <a:miter lim="800000"/>
            <a:headEnd/>
            <a:tailEnd/>
          </a:ln>
        </p:spPr>
        <p:txBody>
          <a:bodyPr rot="0" vert="horz" wrap="square" lIns="91440" tIns="45720" rIns="91440" bIns="45720" anchor="ctr" anchorCtr="0" upright="1">
            <a:noAutofit/>
          </a:bodyPr>
          <a:lstStyle>
            <a:lvl1pPr>
              <a:defRPr lang="it-CH" sz="2400" b="1" spc="50" dirty="0">
                <a:solidFill>
                  <a:srgbClr val="015F39"/>
                </a:solidFill>
                <a:effectLst/>
                <a:latin typeface="Arial Black"/>
                <a:ea typeface="Calibri"/>
                <a:cs typeface="Arial Black"/>
              </a:defRPr>
            </a:lvl1pPr>
          </a:lstStyle>
          <a:p>
            <a:pPr marL="0" lvl="0">
              <a:lnSpc>
                <a:spcPct val="115000"/>
              </a:lnSpc>
              <a:spcAft>
                <a:spcPts val="1000"/>
              </a:spcAft>
            </a:pPr>
            <a:r>
              <a:rPr lang="it-IT" dirty="0" smtClean="0"/>
              <a:t>Fare clic per modificare lo stile del titolo</a:t>
            </a:r>
            <a:endParaRPr lang="it-CH" dirty="0"/>
          </a:p>
        </p:txBody>
      </p:sp>
      <p:sp>
        <p:nvSpPr>
          <p:cNvPr id="5" name="Segnaposto testo 4"/>
          <p:cNvSpPr>
            <a:spLocks noGrp="1"/>
          </p:cNvSpPr>
          <p:nvPr>
            <p:ph type="body" sz="quarter" idx="3"/>
          </p:nvPr>
        </p:nvSpPr>
        <p:spPr>
          <a:xfrm>
            <a:off x="1508346" y="726216"/>
            <a:ext cx="5145786" cy="836070"/>
          </a:xfrm>
        </p:spPr>
        <p:txBody>
          <a:bodyPr vert="horz" lIns="91440" tIns="45720" rIns="91440" bIns="45720" rtlCol="0" anchor="t">
            <a:normAutofit/>
          </a:bodyPr>
          <a:lstStyle>
            <a:lvl1pPr>
              <a:defRPr lang="it-IT" sz="1200" b="1" i="1" smtClean="0">
                <a:solidFill>
                  <a:srgbClr val="015F39"/>
                </a:solidFill>
                <a:effectLst/>
                <a:latin typeface="Arial"/>
                <a:ea typeface="Calibri"/>
                <a:cs typeface="Arial" pitchFamily="34" charset="0"/>
              </a:defRPr>
            </a:lvl1pPr>
          </a:lstStyle>
          <a:p>
            <a:pPr marL="0" marR="0" lvl="0" indent="0" algn="ctr" fontAlgn="auto">
              <a:lnSpc>
                <a:spcPct val="100000"/>
              </a:lnSpc>
              <a:spcBef>
                <a:spcPct val="0"/>
              </a:spcBef>
              <a:spcAft>
                <a:spcPts val="0"/>
              </a:spcAft>
              <a:buClrTx/>
              <a:buSzTx/>
              <a:buFontTx/>
              <a:buNone/>
              <a:tabLst/>
            </a:pPr>
            <a:r>
              <a:rPr lang="it-IT" dirty="0" smtClean="0"/>
              <a:t>Fare clic per modificare stili del testo dello schema</a:t>
            </a:r>
          </a:p>
        </p:txBody>
      </p:sp>
      <p:sp>
        <p:nvSpPr>
          <p:cNvPr id="7" name="Segnaposto data 6"/>
          <p:cNvSpPr>
            <a:spLocks noGrp="1"/>
          </p:cNvSpPr>
          <p:nvPr>
            <p:ph type="dt" sz="half" idx="10"/>
          </p:nvPr>
        </p:nvSpPr>
        <p:spPr>
          <a:xfrm>
            <a:off x="342900" y="8621797"/>
            <a:ext cx="1600200" cy="486833"/>
          </a:xfrm>
        </p:spPr>
        <p:txBody>
          <a:bodyPr/>
          <a:lstStyle/>
          <a:p>
            <a:fld id="{933BF2C9-0032-4018-948C-4A7F20EFD0EE}" type="datetime1">
              <a:rPr lang="it-CH" smtClean="0"/>
              <a:t>09.02.2015</a:t>
            </a:fld>
            <a:endParaRPr lang="it-CH"/>
          </a:p>
        </p:txBody>
      </p:sp>
      <p:sp>
        <p:nvSpPr>
          <p:cNvPr id="8" name="Segnaposto piè di pagina 7"/>
          <p:cNvSpPr>
            <a:spLocks noGrp="1"/>
          </p:cNvSpPr>
          <p:nvPr>
            <p:ph type="ftr" sz="quarter" idx="11"/>
          </p:nvPr>
        </p:nvSpPr>
        <p:spPr>
          <a:xfrm>
            <a:off x="2343150" y="8621797"/>
            <a:ext cx="2171700" cy="486833"/>
          </a:xfrm>
        </p:spPr>
        <p:txBody>
          <a:bodyPr/>
          <a:lstStyle/>
          <a:p>
            <a:endParaRPr lang="it-CH"/>
          </a:p>
        </p:txBody>
      </p:sp>
      <p:sp>
        <p:nvSpPr>
          <p:cNvPr id="9" name="Segnaposto numero diapositiva 8"/>
          <p:cNvSpPr>
            <a:spLocks noGrp="1"/>
          </p:cNvSpPr>
          <p:nvPr>
            <p:ph type="sldNum" sz="quarter" idx="12"/>
          </p:nvPr>
        </p:nvSpPr>
        <p:spPr>
          <a:xfrm>
            <a:off x="5069250" y="8621797"/>
            <a:ext cx="1600200" cy="486833"/>
          </a:xfrm>
        </p:spPr>
        <p:txBody>
          <a:bodyPr/>
          <a:lstStyle/>
          <a:p>
            <a:fld id="{ACD63915-7AF3-43D1-963E-5E4430BDF6AA}" type="slidenum">
              <a:rPr lang="it-CH" smtClean="0"/>
              <a:t>‹N›</a:t>
            </a:fld>
            <a:endParaRPr lang="it-CH"/>
          </a:p>
        </p:txBody>
      </p:sp>
      <p:pic>
        <p:nvPicPr>
          <p:cNvPr id="10" name="Immagine 9"/>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0269" y="-39694"/>
            <a:ext cx="1333500" cy="2026285"/>
          </a:xfrm>
          <a:prstGeom prst="rect">
            <a:avLst/>
          </a:prstGeom>
          <a:noFill/>
        </p:spPr>
      </p:pic>
      <p:sp>
        <p:nvSpPr>
          <p:cNvPr id="11" name="Rettangolo 10"/>
          <p:cNvSpPr/>
          <p:nvPr userDrawn="1"/>
        </p:nvSpPr>
        <p:spPr>
          <a:xfrm>
            <a:off x="248612" y="21722"/>
            <a:ext cx="6420838" cy="910863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Tree>
    <p:extLst>
      <p:ext uri="{BB962C8B-B14F-4D97-AF65-F5344CB8AC3E}">
        <p14:creationId xmlns:p14="http://schemas.microsoft.com/office/powerpoint/2010/main" val="28343715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sp>
        <p:nvSpPr>
          <p:cNvPr id="2" name="Titolo 1"/>
          <p:cNvSpPr>
            <a:spLocks noGrp="1"/>
          </p:cNvSpPr>
          <p:nvPr>
            <p:ph type="title"/>
          </p:nvPr>
        </p:nvSpPr>
        <p:spPr>
          <a:xfrm>
            <a:off x="1499070" y="28618"/>
            <a:ext cx="5156731" cy="671994"/>
          </a:xfrm>
          <a:solidFill>
            <a:srgbClr val="C4BC96"/>
          </a:solidFill>
          <a:ln w="9525">
            <a:solidFill>
              <a:srgbClr val="C4BC96"/>
            </a:solidFill>
            <a:miter lim="800000"/>
            <a:headEnd/>
            <a:tailEnd/>
          </a:ln>
        </p:spPr>
        <p:txBody>
          <a:bodyPr rot="0" vert="horz" wrap="square" lIns="91440" tIns="45720" rIns="91440" bIns="45720" anchor="ctr" anchorCtr="0" upright="1">
            <a:noAutofit/>
          </a:bodyPr>
          <a:lstStyle>
            <a:lvl1pPr>
              <a:defRPr lang="it-CH" sz="2400" b="1" spc="50" dirty="0">
                <a:solidFill>
                  <a:srgbClr val="015F39"/>
                </a:solidFill>
                <a:effectLst/>
                <a:latin typeface="Arial Black"/>
                <a:ea typeface="Calibri"/>
                <a:cs typeface="Arial Black"/>
              </a:defRPr>
            </a:lvl1pPr>
          </a:lstStyle>
          <a:p>
            <a:pPr marL="0" lvl="0">
              <a:lnSpc>
                <a:spcPct val="115000"/>
              </a:lnSpc>
              <a:spcAft>
                <a:spcPts val="1000"/>
              </a:spcAft>
            </a:pPr>
            <a:r>
              <a:rPr lang="it-IT" dirty="0" smtClean="0"/>
              <a:t>Fare clic per modificare lo stile del titolo</a:t>
            </a:r>
            <a:endParaRPr lang="it-CH" dirty="0"/>
          </a:p>
        </p:txBody>
      </p:sp>
      <p:sp>
        <p:nvSpPr>
          <p:cNvPr id="5" name="Segnaposto testo 4"/>
          <p:cNvSpPr>
            <a:spLocks noGrp="1"/>
          </p:cNvSpPr>
          <p:nvPr>
            <p:ph type="body" sz="quarter" idx="3"/>
          </p:nvPr>
        </p:nvSpPr>
        <p:spPr>
          <a:xfrm>
            <a:off x="1496727" y="709291"/>
            <a:ext cx="5155864" cy="836070"/>
          </a:xfrm>
        </p:spPr>
        <p:txBody>
          <a:bodyPr vert="horz" lIns="91440" tIns="45720" rIns="91440" bIns="45720" rtlCol="0" anchor="t">
            <a:normAutofit/>
          </a:bodyPr>
          <a:lstStyle>
            <a:lvl1pPr>
              <a:defRPr lang="it-IT" sz="1200" b="1" i="1" smtClean="0">
                <a:solidFill>
                  <a:srgbClr val="015F39"/>
                </a:solidFill>
                <a:effectLst/>
                <a:latin typeface="Arial"/>
                <a:ea typeface="Calibri"/>
                <a:cs typeface="Arial" pitchFamily="34" charset="0"/>
              </a:defRPr>
            </a:lvl1pPr>
          </a:lstStyle>
          <a:p>
            <a:pPr marL="0" marR="0" lvl="0" indent="0" algn="ctr" fontAlgn="auto">
              <a:lnSpc>
                <a:spcPct val="100000"/>
              </a:lnSpc>
              <a:spcBef>
                <a:spcPct val="0"/>
              </a:spcBef>
              <a:spcAft>
                <a:spcPts val="0"/>
              </a:spcAft>
              <a:buClrTx/>
              <a:buSzTx/>
              <a:buFontTx/>
              <a:buNone/>
              <a:tabLst/>
            </a:pPr>
            <a:r>
              <a:rPr lang="it-IT" dirty="0" smtClean="0"/>
              <a:t>Fare clic per modificare stili del testo dello schema</a:t>
            </a:r>
          </a:p>
        </p:txBody>
      </p:sp>
      <p:sp>
        <p:nvSpPr>
          <p:cNvPr id="7" name="Segnaposto data 6"/>
          <p:cNvSpPr>
            <a:spLocks noGrp="1"/>
          </p:cNvSpPr>
          <p:nvPr>
            <p:ph type="dt" sz="half" idx="10"/>
          </p:nvPr>
        </p:nvSpPr>
        <p:spPr>
          <a:xfrm>
            <a:off x="342900" y="8621797"/>
            <a:ext cx="1600200" cy="486833"/>
          </a:xfrm>
        </p:spPr>
        <p:txBody>
          <a:bodyPr/>
          <a:lstStyle/>
          <a:p>
            <a:fld id="{933BF2C9-0032-4018-948C-4A7F20EFD0EE}" type="datetime1">
              <a:rPr lang="it-CH" smtClean="0"/>
              <a:t>09.02.2015</a:t>
            </a:fld>
            <a:endParaRPr lang="it-CH"/>
          </a:p>
        </p:txBody>
      </p:sp>
      <p:sp>
        <p:nvSpPr>
          <p:cNvPr id="8" name="Segnaposto piè di pagina 7"/>
          <p:cNvSpPr>
            <a:spLocks noGrp="1"/>
          </p:cNvSpPr>
          <p:nvPr>
            <p:ph type="ftr" sz="quarter" idx="11"/>
          </p:nvPr>
        </p:nvSpPr>
        <p:spPr>
          <a:xfrm>
            <a:off x="2343150" y="8621797"/>
            <a:ext cx="2171700" cy="486833"/>
          </a:xfrm>
        </p:spPr>
        <p:txBody>
          <a:bodyPr/>
          <a:lstStyle/>
          <a:p>
            <a:endParaRPr lang="it-CH"/>
          </a:p>
        </p:txBody>
      </p:sp>
      <p:pic>
        <p:nvPicPr>
          <p:cNvPr id="10" name="Immagine 9"/>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88" y="-29816"/>
            <a:ext cx="1333500" cy="2026285"/>
          </a:xfrm>
          <a:prstGeom prst="rect">
            <a:avLst/>
          </a:prstGeom>
          <a:noFill/>
        </p:spPr>
      </p:pic>
      <p:sp>
        <p:nvSpPr>
          <p:cNvPr id="16" name="Titolo 1"/>
          <p:cNvSpPr txBox="1">
            <a:spLocks/>
          </p:cNvSpPr>
          <p:nvPr userDrawn="1"/>
        </p:nvSpPr>
        <p:spPr>
          <a:xfrm>
            <a:off x="253736" y="4578693"/>
            <a:ext cx="6415713" cy="671994"/>
          </a:xfrm>
          <a:prstGeom prst="rect">
            <a:avLst/>
          </a:prstGeom>
          <a:solidFill>
            <a:srgbClr val="C4BC96"/>
          </a:solidFill>
          <a:ln w="9525">
            <a:solidFill>
              <a:srgbClr val="C4BC96"/>
            </a:solidFill>
            <a:miter lim="800000"/>
            <a:headEnd/>
            <a:tailEnd/>
          </a:ln>
        </p:spPr>
        <p:txBody>
          <a:bodyPr rot="0" vert="horz" wrap="square" lIns="91440" tIns="45720" rIns="91440" bIns="45720" rtlCol="0" anchor="ctr" anchorCtr="0" upright="1">
            <a:noAutofit/>
          </a:bodyPr>
          <a:lstStyle>
            <a:lvl1pPr algn="ctr" defTabSz="914400" rtl="0" eaLnBrk="1" latinLnBrk="0" hangingPunct="1">
              <a:spcBef>
                <a:spcPct val="0"/>
              </a:spcBef>
              <a:buNone/>
              <a:defRPr lang="it-CH" sz="2400" b="1" kern="1200" spc="50" dirty="0">
                <a:solidFill>
                  <a:srgbClr val="006600"/>
                </a:solidFill>
                <a:effectLst/>
                <a:latin typeface="Arial Black"/>
                <a:ea typeface="Calibri"/>
                <a:cs typeface="Arial Black"/>
              </a:defRPr>
            </a:lvl1pPr>
          </a:lstStyle>
          <a:p>
            <a:pPr>
              <a:lnSpc>
                <a:spcPct val="115000"/>
              </a:lnSpc>
              <a:spcAft>
                <a:spcPts val="1000"/>
              </a:spcAft>
            </a:pPr>
            <a:r>
              <a:rPr lang="it-CH" dirty="0" smtClean="0">
                <a:solidFill>
                  <a:srgbClr val="015F39"/>
                </a:solidFill>
              </a:rPr>
              <a:t>Serata liceali</a:t>
            </a:r>
            <a:endParaRPr lang="it-CH" dirty="0">
              <a:solidFill>
                <a:srgbClr val="015F39"/>
              </a:solidFill>
            </a:endParaRPr>
          </a:p>
        </p:txBody>
      </p:sp>
      <p:sp>
        <p:nvSpPr>
          <p:cNvPr id="17" name="Segnaposto testo 4"/>
          <p:cNvSpPr>
            <a:spLocks noGrp="1"/>
          </p:cNvSpPr>
          <p:nvPr>
            <p:ph type="body" sz="quarter" idx="14"/>
          </p:nvPr>
        </p:nvSpPr>
        <p:spPr>
          <a:xfrm>
            <a:off x="253735" y="5257590"/>
            <a:ext cx="6401675" cy="836070"/>
          </a:xfrm>
        </p:spPr>
        <p:txBody>
          <a:bodyPr vert="horz" lIns="91440" tIns="45720" rIns="91440" bIns="45720" rtlCol="0" anchor="t">
            <a:normAutofit/>
          </a:bodyPr>
          <a:lstStyle>
            <a:lvl1pPr>
              <a:defRPr lang="it-IT" sz="1200" b="1" i="1" smtClean="0">
                <a:solidFill>
                  <a:srgbClr val="015F39"/>
                </a:solidFill>
                <a:effectLst/>
                <a:latin typeface="Arial"/>
                <a:ea typeface="Calibri"/>
                <a:cs typeface="Arial" pitchFamily="34" charset="0"/>
              </a:defRPr>
            </a:lvl1pPr>
          </a:lstStyle>
          <a:p>
            <a:pPr marL="0" marR="0" lvl="0" indent="0" algn="ctr" fontAlgn="auto">
              <a:lnSpc>
                <a:spcPct val="100000"/>
              </a:lnSpc>
              <a:spcBef>
                <a:spcPct val="0"/>
              </a:spcBef>
              <a:spcAft>
                <a:spcPts val="0"/>
              </a:spcAft>
              <a:buClrTx/>
              <a:buSzTx/>
              <a:buFontTx/>
              <a:buNone/>
              <a:tabLst/>
            </a:pPr>
            <a:r>
              <a:rPr lang="it-IT" dirty="0" smtClean="0"/>
              <a:t>Fare clic per modificare stili del testo dello schema</a:t>
            </a:r>
          </a:p>
        </p:txBody>
      </p:sp>
      <p:cxnSp>
        <p:nvCxnSpPr>
          <p:cNvPr id="12" name="Connettore 1 11"/>
          <p:cNvCxnSpPr>
            <a:endCxn id="14" idx="3"/>
          </p:cNvCxnSpPr>
          <p:nvPr userDrawn="1"/>
        </p:nvCxnSpPr>
        <p:spPr>
          <a:xfrm>
            <a:off x="253736" y="4572000"/>
            <a:ext cx="6415714" cy="40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ttangolo 13"/>
          <p:cNvSpPr/>
          <p:nvPr userDrawn="1"/>
        </p:nvSpPr>
        <p:spPr>
          <a:xfrm>
            <a:off x="248612" y="21722"/>
            <a:ext cx="6420838" cy="910863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15" name="Segnaposto contenuto 3"/>
          <p:cNvSpPr>
            <a:spLocks noGrp="1"/>
          </p:cNvSpPr>
          <p:nvPr>
            <p:ph sz="half" idx="2"/>
          </p:nvPr>
        </p:nvSpPr>
        <p:spPr>
          <a:xfrm>
            <a:off x="332570" y="1996469"/>
            <a:ext cx="6264870" cy="2405275"/>
          </a:xfrm>
        </p:spPr>
        <p:txBody>
          <a:bodyPr/>
          <a:lstStyle>
            <a:lvl1pPr marL="0" indent="0">
              <a:buNone/>
              <a:defRPr sz="1400">
                <a:latin typeface="Arial" pitchFamily="34" charset="0"/>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CH" dirty="0"/>
          </a:p>
        </p:txBody>
      </p:sp>
      <p:sp>
        <p:nvSpPr>
          <p:cNvPr id="18" name="Segnaposto contenuto 3"/>
          <p:cNvSpPr>
            <a:spLocks noGrp="1"/>
          </p:cNvSpPr>
          <p:nvPr>
            <p:ph sz="half" idx="15"/>
          </p:nvPr>
        </p:nvSpPr>
        <p:spPr>
          <a:xfrm>
            <a:off x="332570" y="6228230"/>
            <a:ext cx="6264870" cy="2232310"/>
          </a:xfrm>
        </p:spPr>
        <p:txBody>
          <a:bodyPr/>
          <a:lstStyle>
            <a:lvl1pPr marL="0" indent="0">
              <a:buNone/>
              <a:defRPr sz="1400">
                <a:latin typeface="Arial" pitchFamily="34" charset="0"/>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CH" dirty="0"/>
          </a:p>
        </p:txBody>
      </p:sp>
      <p:sp>
        <p:nvSpPr>
          <p:cNvPr id="21" name="Segnaposto numero diapositiva 8"/>
          <p:cNvSpPr>
            <a:spLocks noGrp="1"/>
          </p:cNvSpPr>
          <p:nvPr>
            <p:ph type="sldNum" sz="quarter" idx="12"/>
          </p:nvPr>
        </p:nvSpPr>
        <p:spPr>
          <a:xfrm>
            <a:off x="5069250" y="8621797"/>
            <a:ext cx="1600200" cy="486833"/>
          </a:xfrm>
        </p:spPr>
        <p:txBody>
          <a:bodyPr/>
          <a:lstStyle/>
          <a:p>
            <a:fld id="{ACD63915-7AF3-43D1-963E-5E4430BDF6AA}" type="slidenum">
              <a:rPr lang="it-CH" smtClean="0"/>
              <a:t>‹N›</a:t>
            </a:fld>
            <a:endParaRPr lang="it-CH"/>
          </a:p>
        </p:txBody>
      </p:sp>
    </p:spTree>
    <p:extLst>
      <p:ext uri="{BB962C8B-B14F-4D97-AF65-F5344CB8AC3E}">
        <p14:creationId xmlns:p14="http://schemas.microsoft.com/office/powerpoint/2010/main" val="23242599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04580" y="323411"/>
            <a:ext cx="6048840" cy="41765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contenuto 3"/>
          <p:cNvSpPr>
            <a:spLocks noGrp="1"/>
          </p:cNvSpPr>
          <p:nvPr>
            <p:ph sz="half" idx="2"/>
          </p:nvPr>
        </p:nvSpPr>
        <p:spPr>
          <a:xfrm>
            <a:off x="404581" y="4716021"/>
            <a:ext cx="6048840" cy="41765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CH" dirty="0"/>
          </a:p>
        </p:txBody>
      </p:sp>
      <p:cxnSp>
        <p:nvCxnSpPr>
          <p:cNvPr id="11" name="Connettore 1 10"/>
          <p:cNvCxnSpPr>
            <a:stCxn id="6" idx="1"/>
            <a:endCxn id="6" idx="3"/>
          </p:cNvCxnSpPr>
          <p:nvPr userDrawn="1"/>
        </p:nvCxnSpPr>
        <p:spPr>
          <a:xfrm>
            <a:off x="248612" y="4576037"/>
            <a:ext cx="642083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ttangolo 5"/>
          <p:cNvSpPr/>
          <p:nvPr userDrawn="1"/>
        </p:nvSpPr>
        <p:spPr>
          <a:xfrm>
            <a:off x="248612" y="21722"/>
            <a:ext cx="6420838" cy="910863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Tree>
    <p:extLst>
      <p:ext uri="{BB962C8B-B14F-4D97-AF65-F5344CB8AC3E}">
        <p14:creationId xmlns:p14="http://schemas.microsoft.com/office/powerpoint/2010/main" val="24522977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uto con didascalia">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8600" y="2596664"/>
            <a:ext cx="5760799" cy="41356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5" name="Segnaposto data 4"/>
          <p:cNvSpPr>
            <a:spLocks noGrp="1"/>
          </p:cNvSpPr>
          <p:nvPr>
            <p:ph type="dt" sz="half" idx="10"/>
          </p:nvPr>
        </p:nvSpPr>
        <p:spPr/>
        <p:txBody>
          <a:bodyPr/>
          <a:lstStyle/>
          <a:p>
            <a:fld id="{B9C9DB46-7F24-4174-A24D-7D87C9363A4F}" type="datetime1">
              <a:rPr lang="it-CH" smtClean="0"/>
              <a:t>09.02.2015</a:t>
            </a:fld>
            <a:endParaRPr lang="it-CH"/>
          </a:p>
        </p:txBody>
      </p:sp>
      <p:sp>
        <p:nvSpPr>
          <p:cNvPr id="6" name="Segnaposto piè di pagina 5"/>
          <p:cNvSpPr>
            <a:spLocks noGrp="1"/>
          </p:cNvSpPr>
          <p:nvPr>
            <p:ph type="ftr" sz="quarter" idx="11"/>
          </p:nvPr>
        </p:nvSpPr>
        <p:spPr/>
        <p:txBody>
          <a:bodyPr/>
          <a:lstStyle/>
          <a:p>
            <a:endParaRPr lang="it-CH"/>
          </a:p>
        </p:txBody>
      </p:sp>
      <p:sp>
        <p:nvSpPr>
          <p:cNvPr id="8" name="Rettangolo 7"/>
          <p:cNvSpPr/>
          <p:nvPr userDrawn="1"/>
        </p:nvSpPr>
        <p:spPr>
          <a:xfrm>
            <a:off x="248612" y="21722"/>
            <a:ext cx="6420838" cy="910863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10" name="Segnaposto numero diapositiva 8"/>
          <p:cNvSpPr>
            <a:spLocks noGrp="1"/>
          </p:cNvSpPr>
          <p:nvPr>
            <p:ph type="sldNum" sz="quarter" idx="12"/>
          </p:nvPr>
        </p:nvSpPr>
        <p:spPr>
          <a:xfrm>
            <a:off x="5069250" y="8621797"/>
            <a:ext cx="1600200" cy="486833"/>
          </a:xfrm>
        </p:spPr>
        <p:txBody>
          <a:bodyPr/>
          <a:lstStyle/>
          <a:p>
            <a:fld id="{ACD63915-7AF3-43D1-963E-5E4430BDF6AA}" type="slidenum">
              <a:rPr lang="it-CH" smtClean="0"/>
              <a:t>‹N›</a:t>
            </a:fld>
            <a:endParaRPr lang="it-CH"/>
          </a:p>
        </p:txBody>
      </p:sp>
    </p:spTree>
    <p:extLst>
      <p:ext uri="{BB962C8B-B14F-4D97-AF65-F5344CB8AC3E}">
        <p14:creationId xmlns:p14="http://schemas.microsoft.com/office/powerpoint/2010/main" val="931305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620610" y="2627730"/>
            <a:ext cx="5616780" cy="41045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7" name="Rettangolo 6"/>
          <p:cNvSpPr/>
          <p:nvPr userDrawn="1"/>
        </p:nvSpPr>
        <p:spPr>
          <a:xfrm>
            <a:off x="248612" y="21722"/>
            <a:ext cx="6420838" cy="910863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8" name="Segnaposto numero diapositiva 8"/>
          <p:cNvSpPr>
            <a:spLocks noGrp="1"/>
          </p:cNvSpPr>
          <p:nvPr>
            <p:ph type="sldNum" sz="quarter" idx="12"/>
          </p:nvPr>
        </p:nvSpPr>
        <p:spPr>
          <a:xfrm>
            <a:off x="5069250" y="8621797"/>
            <a:ext cx="1600200" cy="486833"/>
          </a:xfrm>
        </p:spPr>
        <p:txBody>
          <a:bodyPr/>
          <a:lstStyle/>
          <a:p>
            <a:fld id="{ACD63915-7AF3-43D1-963E-5E4430BDF6AA}" type="slidenum">
              <a:rPr lang="it-CH" smtClean="0"/>
              <a:t>‹N›</a:t>
            </a:fld>
            <a:endParaRPr lang="it-CH"/>
          </a:p>
        </p:txBody>
      </p:sp>
    </p:spTree>
    <p:extLst>
      <p:ext uri="{BB962C8B-B14F-4D97-AF65-F5344CB8AC3E}">
        <p14:creationId xmlns:p14="http://schemas.microsoft.com/office/powerpoint/2010/main" val="20418613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bg>
      <p:bgPr>
        <a:solidFill>
          <a:srgbClr val="015F39"/>
        </a:solidFill>
        <a:effectLst/>
      </p:bgPr>
    </p:bg>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D41E3E1-8B50-4546-81EF-69F172E83AE8}" type="datetime1">
              <a:rPr lang="it-CH" smtClean="0"/>
              <a:t>09.02.2015</a:t>
            </a:fld>
            <a:endParaRPr lang="it-CH"/>
          </a:p>
        </p:txBody>
      </p:sp>
      <p:sp>
        <p:nvSpPr>
          <p:cNvPr id="6" name="Rettangolo 5"/>
          <p:cNvSpPr/>
          <p:nvPr userDrawn="1"/>
        </p:nvSpPr>
        <p:spPr>
          <a:xfrm>
            <a:off x="260560" y="7149315"/>
            <a:ext cx="5328740" cy="2031325"/>
          </a:xfrm>
          <a:prstGeom prst="rect">
            <a:avLst/>
          </a:prstGeom>
        </p:spPr>
        <p:txBody>
          <a:bodyPr wrap="square">
            <a:spAutoFit/>
          </a:bodyPr>
          <a:lstStyle/>
          <a:p>
            <a:pPr algn="just">
              <a:tabLst>
                <a:tab pos="3232150" algn="l"/>
              </a:tabLst>
            </a:pPr>
            <a:r>
              <a:rPr lang="it-CH" sz="1400" b="1" dirty="0">
                <a:solidFill>
                  <a:srgbClr val="C4BC96"/>
                </a:solidFill>
                <a:latin typeface="Arial" pitchFamily="34" charset="0"/>
                <a:cs typeface="Arial" pitchFamily="34" charset="0"/>
              </a:rPr>
              <a:t>Contatti	</a:t>
            </a:r>
            <a:endParaRPr lang="it-CH" sz="1400" b="1" dirty="0" smtClean="0">
              <a:solidFill>
                <a:srgbClr val="C4BC96"/>
              </a:solidFill>
              <a:latin typeface="Arial" pitchFamily="34" charset="0"/>
              <a:cs typeface="Arial" pitchFamily="34" charset="0"/>
            </a:endParaRPr>
          </a:p>
          <a:p>
            <a:pPr algn="just">
              <a:tabLst>
                <a:tab pos="3232150" algn="l"/>
              </a:tabLst>
            </a:pPr>
            <a:r>
              <a:rPr lang="it-CH" sz="1400" dirty="0" err="1" smtClean="0">
                <a:solidFill>
                  <a:srgbClr val="C4BC96"/>
                </a:solidFill>
                <a:latin typeface="Arial" pitchFamily="34" charset="0"/>
                <a:cs typeface="Arial" pitchFamily="34" charset="0"/>
              </a:rPr>
              <a:t>Rotaract</a:t>
            </a:r>
            <a:r>
              <a:rPr lang="it-CH" sz="1400" dirty="0" smtClean="0">
                <a:solidFill>
                  <a:srgbClr val="C4BC96"/>
                </a:solidFill>
                <a:latin typeface="Arial" pitchFamily="34" charset="0"/>
                <a:cs typeface="Arial" pitchFamily="34" charset="0"/>
              </a:rPr>
              <a:t> </a:t>
            </a:r>
            <a:r>
              <a:rPr lang="it-CH" sz="1400" dirty="0">
                <a:solidFill>
                  <a:srgbClr val="C4BC96"/>
                </a:solidFill>
                <a:latin typeface="Arial" pitchFamily="34" charset="0"/>
                <a:cs typeface="Arial" pitchFamily="34" charset="0"/>
              </a:rPr>
              <a:t>Club Lugano-Ceresio	</a:t>
            </a:r>
            <a:endParaRPr lang="it-CH" sz="1400" dirty="0" smtClean="0">
              <a:solidFill>
                <a:srgbClr val="C4BC96"/>
              </a:solidFill>
              <a:latin typeface="Arial" pitchFamily="34" charset="0"/>
              <a:cs typeface="Arial" pitchFamily="34" charset="0"/>
            </a:endParaRPr>
          </a:p>
          <a:p>
            <a:pPr algn="just">
              <a:tabLst>
                <a:tab pos="3232150" algn="l"/>
              </a:tabLst>
            </a:pPr>
            <a:r>
              <a:rPr lang="it-CH" sz="1400" dirty="0" smtClean="0">
                <a:solidFill>
                  <a:srgbClr val="C4BC96"/>
                </a:solidFill>
                <a:latin typeface="Arial" pitchFamily="34" charset="0"/>
                <a:cs typeface="Arial" pitchFamily="34" charset="0"/>
              </a:rPr>
              <a:t>c/o </a:t>
            </a:r>
            <a:r>
              <a:rPr lang="it-CH" sz="1400" dirty="0">
                <a:solidFill>
                  <a:srgbClr val="C4BC96"/>
                </a:solidFill>
                <a:latin typeface="Arial" pitchFamily="34" charset="0"/>
                <a:cs typeface="Arial" pitchFamily="34" charset="0"/>
              </a:rPr>
              <a:t>Ristorante </a:t>
            </a:r>
            <a:r>
              <a:rPr lang="it-CH" sz="1400" dirty="0" err="1">
                <a:solidFill>
                  <a:srgbClr val="C4BC96"/>
                </a:solidFill>
                <a:latin typeface="Arial" pitchFamily="34" charset="0"/>
                <a:cs typeface="Arial" pitchFamily="34" charset="0"/>
              </a:rPr>
              <a:t>Canvetto</a:t>
            </a:r>
            <a:r>
              <a:rPr lang="it-CH" sz="1400" dirty="0">
                <a:solidFill>
                  <a:srgbClr val="C4BC96"/>
                </a:solidFill>
                <a:latin typeface="Arial" pitchFamily="34" charset="0"/>
                <a:cs typeface="Arial" pitchFamily="34" charset="0"/>
              </a:rPr>
              <a:t> Luganese, 	</a:t>
            </a:r>
            <a:endParaRPr lang="it-CH" sz="1400" dirty="0" smtClean="0">
              <a:solidFill>
                <a:srgbClr val="C4BC96"/>
              </a:solidFill>
              <a:latin typeface="Arial" pitchFamily="34" charset="0"/>
              <a:cs typeface="Arial" pitchFamily="34" charset="0"/>
            </a:endParaRPr>
          </a:p>
          <a:p>
            <a:pPr algn="just">
              <a:tabLst>
                <a:tab pos="3232150" algn="l"/>
              </a:tabLst>
            </a:pPr>
            <a:r>
              <a:rPr lang="it-CH" sz="1400" dirty="0" smtClean="0">
                <a:solidFill>
                  <a:srgbClr val="C4BC96"/>
                </a:solidFill>
                <a:latin typeface="Arial" pitchFamily="34" charset="0"/>
                <a:cs typeface="Arial" pitchFamily="34" charset="0"/>
              </a:rPr>
              <a:t>Via </a:t>
            </a:r>
            <a:r>
              <a:rPr lang="it-CH" sz="1400" dirty="0">
                <a:solidFill>
                  <a:srgbClr val="C4BC96"/>
                </a:solidFill>
                <a:latin typeface="Arial" pitchFamily="34" charset="0"/>
                <a:cs typeface="Arial" pitchFamily="34" charset="0"/>
              </a:rPr>
              <a:t>Rinaldo Simen 14, </a:t>
            </a:r>
            <a:r>
              <a:rPr lang="it-CH" sz="1400" dirty="0" smtClean="0">
                <a:solidFill>
                  <a:srgbClr val="C4BC96"/>
                </a:solidFill>
                <a:latin typeface="Arial" pitchFamily="34" charset="0"/>
                <a:cs typeface="Arial" pitchFamily="34" charset="0"/>
              </a:rPr>
              <a:t>6900 Lugano</a:t>
            </a:r>
          </a:p>
          <a:p>
            <a:pPr algn="just">
              <a:tabLst>
                <a:tab pos="3232150" algn="l"/>
              </a:tabLst>
            </a:pPr>
            <a:endParaRPr lang="it-CH" sz="1400" dirty="0">
              <a:solidFill>
                <a:srgbClr val="C4BC96"/>
              </a:solidFill>
              <a:latin typeface="Arial" pitchFamily="34" charset="0"/>
              <a:cs typeface="Arial" pitchFamily="34" charset="0"/>
            </a:endParaRPr>
          </a:p>
          <a:p>
            <a:pPr algn="just">
              <a:tabLst>
                <a:tab pos="3232150" algn="l"/>
              </a:tabLst>
            </a:pPr>
            <a:r>
              <a:rPr lang="it-CH" sz="1400" dirty="0" smtClean="0">
                <a:solidFill>
                  <a:srgbClr val="C4BC96"/>
                </a:solidFill>
                <a:latin typeface="Arial" pitchFamily="34" charset="0"/>
                <a:cs typeface="Arial" pitchFamily="34" charset="0"/>
              </a:rPr>
              <a:t>www.rac-luganoceresio.ch</a:t>
            </a:r>
            <a:r>
              <a:rPr lang="it-CH" sz="1400" dirty="0">
                <a:solidFill>
                  <a:srgbClr val="C4BC96"/>
                </a:solidFill>
                <a:latin typeface="Arial" pitchFamily="34" charset="0"/>
                <a:cs typeface="Arial" pitchFamily="34" charset="0"/>
              </a:rPr>
              <a:t>	</a:t>
            </a:r>
            <a:endParaRPr lang="it-CH" sz="1400" dirty="0" smtClean="0">
              <a:solidFill>
                <a:srgbClr val="C4BC96"/>
              </a:solidFill>
              <a:latin typeface="Arial" pitchFamily="34" charset="0"/>
              <a:cs typeface="Arial" pitchFamily="34" charset="0"/>
            </a:endParaRPr>
          </a:p>
          <a:p>
            <a:pPr algn="just">
              <a:tabLst>
                <a:tab pos="3232150" algn="l"/>
              </a:tabLst>
            </a:pPr>
            <a:r>
              <a:rPr lang="it-CH" sz="1400" dirty="0" smtClean="0">
                <a:solidFill>
                  <a:srgbClr val="C4BC96"/>
                </a:solidFill>
                <a:latin typeface="Arial" pitchFamily="34" charset="0"/>
                <a:cs typeface="Arial" pitchFamily="34" charset="0"/>
              </a:rPr>
              <a:t>presidente@rac-luganoceresio.ch</a:t>
            </a:r>
          </a:p>
          <a:p>
            <a:pPr algn="just">
              <a:tabLst>
                <a:tab pos="3232150" algn="l"/>
              </a:tabLst>
            </a:pPr>
            <a:r>
              <a:rPr lang="it-CH" sz="1400" dirty="0" smtClean="0">
                <a:solidFill>
                  <a:srgbClr val="C4BC96"/>
                </a:solidFill>
                <a:latin typeface="Arial" pitchFamily="34" charset="0"/>
                <a:cs typeface="Arial" pitchFamily="34" charset="0"/>
              </a:rPr>
              <a:t>segretario@rac-luganoceresio.ch</a:t>
            </a:r>
            <a:endParaRPr lang="it-CH" sz="1400" dirty="0">
              <a:solidFill>
                <a:srgbClr val="C4BC96"/>
              </a:solidFill>
              <a:latin typeface="Arial" pitchFamily="34" charset="0"/>
              <a:cs typeface="Arial" pitchFamily="34" charset="0"/>
            </a:endParaRPr>
          </a:p>
          <a:p>
            <a:pPr algn="just">
              <a:tabLst>
                <a:tab pos="3232150" algn="l"/>
              </a:tabLst>
            </a:pPr>
            <a:endParaRPr lang="it-CH" sz="1400" b="1" dirty="0">
              <a:solidFill>
                <a:srgbClr val="C4BC96"/>
              </a:solidFill>
              <a:latin typeface="Arial" pitchFamily="34" charset="0"/>
              <a:cs typeface="Arial" pitchFamily="34" charset="0"/>
              <a:hlinkClick r:id="rId2"/>
            </a:endParaRPr>
          </a:p>
        </p:txBody>
      </p:sp>
    </p:spTree>
    <p:extLst>
      <p:ext uri="{BB962C8B-B14F-4D97-AF65-F5344CB8AC3E}">
        <p14:creationId xmlns:p14="http://schemas.microsoft.com/office/powerpoint/2010/main" val="208465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smtClean="0"/>
              <a:t>Fare clic per modificare lo stile del titolo</a:t>
            </a:r>
            <a:endParaRPr lang="it-CH"/>
          </a:p>
        </p:txBody>
      </p:sp>
      <p:sp>
        <p:nvSpPr>
          <p:cNvPr id="3" name="Segnaposto testo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51989A8-B382-483E-85EA-B4865D3A66B5}" type="datetime1">
              <a:rPr lang="it-CH" smtClean="0"/>
              <a:t>09.02.2015</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ACD63915-7AF3-43D1-963E-5E4430BDF6AA}" type="slidenum">
              <a:rPr lang="it-CH" smtClean="0"/>
              <a:t>‹N›</a:t>
            </a:fld>
            <a:endParaRPr lang="it-CH"/>
          </a:p>
        </p:txBody>
      </p:sp>
    </p:spTree>
    <p:extLst>
      <p:ext uri="{BB962C8B-B14F-4D97-AF65-F5344CB8AC3E}">
        <p14:creationId xmlns:p14="http://schemas.microsoft.com/office/powerpoint/2010/main" val="38297521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it-IT" smtClean="0"/>
              <a:t>Fare clic per modificare lo stile del titolo</a:t>
            </a:r>
            <a:endParaRPr lang="it-CH"/>
          </a:p>
        </p:txBody>
      </p:sp>
      <p:sp>
        <p:nvSpPr>
          <p:cNvPr id="3" name="Segnaposto testo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CH"/>
          </a:p>
        </p:txBody>
      </p:sp>
      <p:sp>
        <p:nvSpPr>
          <p:cNvPr id="4" name="Segnaposto dat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0340AC4-E6DB-492F-B4F2-273D1FDDE717}" type="datetime1">
              <a:rPr lang="it-CH" smtClean="0"/>
              <a:t>09.02.2015</a:t>
            </a:fld>
            <a:endParaRPr lang="it-CH"/>
          </a:p>
        </p:txBody>
      </p:sp>
      <p:sp>
        <p:nvSpPr>
          <p:cNvPr id="5" name="Segnaposto piè di pagina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CH"/>
          </a:p>
        </p:txBody>
      </p:sp>
      <p:sp>
        <p:nvSpPr>
          <p:cNvPr id="6" name="Segnaposto numero diapositiva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CD63915-7AF3-43D1-963E-5E4430BDF6AA}" type="slidenum">
              <a:rPr lang="it-CH" smtClean="0"/>
              <a:t>‹N›</a:t>
            </a:fld>
            <a:endParaRPr lang="it-CH"/>
          </a:p>
        </p:txBody>
      </p:sp>
    </p:spTree>
    <p:extLst>
      <p:ext uri="{BB962C8B-B14F-4D97-AF65-F5344CB8AC3E}">
        <p14:creationId xmlns:p14="http://schemas.microsoft.com/office/powerpoint/2010/main" val="9418237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3" r:id="rId3"/>
    <p:sldLayoutId id="2147483664" r:id="rId4"/>
    <p:sldLayoutId id="2147483661" r:id="rId5"/>
    <p:sldLayoutId id="2147483663" r:id="rId6"/>
    <p:sldLayoutId id="2147483662" r:id="rId7"/>
    <p:sldLayoutId id="2147483655" r:id="rId8"/>
    <p:sldLayoutId id="2147483651" r:id="rId9"/>
    <p:sldLayoutId id="2147483652" r:id="rId10"/>
    <p:sldLayoutId id="2147483654" r:id="rId11"/>
    <p:sldLayoutId id="2147483656" r:id="rId12"/>
    <p:sldLayoutId id="2147483657" r:id="rId13"/>
    <p:sldLayoutId id="2147483658" r:id="rId14"/>
    <p:sldLayoutId id="2147483659"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e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presidente@rac-luganoceresio.ch" TargetMode="External"/><Relationship Id="rId2" Type="http://schemas.openxmlformats.org/officeDocument/2006/relationships/hyperlink" Target="http://www.rac-luganoceresio.ch/" TargetMode="External"/><Relationship Id="rId1" Type="http://schemas.openxmlformats.org/officeDocument/2006/relationships/slideLayout" Target="../slideLayouts/slideLayout3.xml"/><Relationship Id="rId4" Type="http://schemas.openxmlformats.org/officeDocument/2006/relationships/hyperlink" Target="mailto:segretario@rac-luganoceresio.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p:txBody>
          <a:bodyPr/>
          <a:lstStyle/>
          <a:p>
            <a:r>
              <a:rPr lang="it-CH" dirty="0" smtClean="0">
                <a:solidFill>
                  <a:schemeClr val="tx1"/>
                </a:solidFill>
              </a:rPr>
              <a:t>Anno V, numero VI, dicembre 2014</a:t>
            </a:r>
            <a:endParaRPr lang="it-CH" dirty="0">
              <a:solidFill>
                <a:schemeClr val="tx1"/>
              </a:solidFill>
            </a:endParaRPr>
          </a:p>
        </p:txBody>
      </p:sp>
    </p:spTree>
    <p:extLst>
      <p:ext uri="{BB962C8B-B14F-4D97-AF65-F5344CB8AC3E}">
        <p14:creationId xmlns:p14="http://schemas.microsoft.com/office/powerpoint/2010/main" val="525322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046" y="6347375"/>
            <a:ext cx="2913566" cy="2185175"/>
          </a:xfrm>
          <a:prstGeom prst="rect">
            <a:avLst/>
          </a:prstGeom>
        </p:spPr>
      </p:pic>
      <p:sp>
        <p:nvSpPr>
          <p:cNvPr id="2" name="Segnaposto contenuto 1"/>
          <p:cNvSpPr>
            <a:spLocks noGrp="1"/>
          </p:cNvSpPr>
          <p:nvPr>
            <p:ph sz="half" idx="2"/>
          </p:nvPr>
        </p:nvSpPr>
        <p:spPr/>
        <p:txBody>
          <a:bodyPr>
            <a:normAutofit/>
          </a:bodyPr>
          <a:lstStyle/>
          <a:p>
            <a:pPr algn="just"/>
            <a:r>
              <a:rPr lang="it-IT" sz="1300" dirty="0"/>
              <a:t>A conferma, non che ce ne fosse bisogno, degli ottimi rapporti tra il club Rotary Lugano Lago ed il nostro club, ecco </a:t>
            </a:r>
            <a:r>
              <a:rPr lang="it-IT" sz="1300" dirty="0" smtClean="0"/>
              <a:t>un ulteriore </a:t>
            </a:r>
            <a:r>
              <a:rPr lang="it-IT" sz="1300" dirty="0"/>
              <a:t>evento perfettamente </a:t>
            </a:r>
            <a:r>
              <a:rPr lang="it-IT" sz="1300" dirty="0" smtClean="0"/>
              <a:t>riuscito insieme.</a:t>
            </a:r>
            <a:endParaRPr lang="it-CH" sz="1300" dirty="0"/>
          </a:p>
          <a:p>
            <a:pPr algn="just"/>
            <a:r>
              <a:rPr lang="it-IT" sz="1300" dirty="0"/>
              <a:t>Grazie alla passione e alle conoscenze di Stefano Frei (presidente </a:t>
            </a:r>
            <a:r>
              <a:rPr lang="it-IT" sz="1300" dirty="0" smtClean="0"/>
              <a:t>2013-14 </a:t>
            </a:r>
            <a:r>
              <a:rPr lang="it-IT" sz="1300" dirty="0"/>
              <a:t>del RLL) abbiamo </a:t>
            </a:r>
            <a:r>
              <a:rPr lang="it-IT" sz="1300" dirty="0" smtClean="0"/>
              <a:t>visitato </a:t>
            </a:r>
            <a:r>
              <a:rPr lang="it-IT" sz="1300" dirty="0"/>
              <a:t>la nostra più grande diga; famosa non soltanto per i film </a:t>
            </a:r>
            <a:r>
              <a:rPr lang="it-IT" sz="1300" dirty="0" smtClean="0"/>
              <a:t>hollywoodiani </a:t>
            </a:r>
            <a:r>
              <a:rPr lang="it-IT" sz="1300" dirty="0"/>
              <a:t>ma anche per il suo carattere innovativo e futuristico nella generazione di energia. Ricordiamo che questa opera, vecchia di cent’anni, </a:t>
            </a:r>
            <a:r>
              <a:rPr lang="it-IT" sz="1300" dirty="0" smtClean="0"/>
              <a:t>è </a:t>
            </a:r>
            <a:r>
              <a:rPr lang="it-IT" sz="1300" dirty="0"/>
              <a:t>stata voluta dalla città di Lugano e pensata dall’ingegner </a:t>
            </a:r>
            <a:r>
              <a:rPr lang="it-IT" sz="1300" dirty="0" smtClean="0"/>
              <a:t>Giovanni Lombardi.</a:t>
            </a:r>
            <a:endParaRPr lang="it-CH" sz="1300" dirty="0"/>
          </a:p>
          <a:p>
            <a:pPr algn="just"/>
            <a:r>
              <a:rPr lang="it-IT" sz="1300" dirty="0"/>
              <a:t>La statica </a:t>
            </a:r>
            <a:r>
              <a:rPr lang="it-IT" sz="1300" dirty="0" smtClean="0"/>
              <a:t>ed </a:t>
            </a:r>
            <a:r>
              <a:rPr lang="it-IT" sz="1300" dirty="0"/>
              <a:t>il funzionamento idraulico di tale struttura erano in </a:t>
            </a:r>
            <a:r>
              <a:rPr lang="it-IT" sz="1300" dirty="0" smtClean="0"/>
              <a:t>quegli anni </a:t>
            </a:r>
            <a:r>
              <a:rPr lang="it-IT" sz="1300" dirty="0"/>
              <a:t>un’assoluta primizia che resta </a:t>
            </a:r>
            <a:r>
              <a:rPr lang="it-IT" sz="1300" dirty="0" smtClean="0"/>
              <a:t>tutt’oggi </a:t>
            </a:r>
            <a:r>
              <a:rPr lang="it-IT" sz="1300" dirty="0"/>
              <a:t>un fiore all’occhiello nel settore. </a:t>
            </a:r>
            <a:endParaRPr lang="it-CH" sz="1300" dirty="0"/>
          </a:p>
          <a:p>
            <a:pPr algn="just"/>
            <a:r>
              <a:rPr lang="it-IT" sz="1300" dirty="0"/>
              <a:t>Oltre alla visita della sala di controllo, ormai completamente computerizzata, siamo scesi </a:t>
            </a:r>
            <a:r>
              <a:rPr lang="it-IT" sz="1300" dirty="0" smtClean="0"/>
              <a:t>negli </a:t>
            </a:r>
            <a:r>
              <a:rPr lang="it-IT" sz="1300" dirty="0"/>
              <a:t>‘inferi’ della montagna per visitare le sale </a:t>
            </a:r>
            <a:r>
              <a:rPr lang="it-IT" sz="1300" dirty="0" smtClean="0"/>
              <a:t>macchina, </a:t>
            </a:r>
            <a:r>
              <a:rPr lang="it-IT" sz="1300" dirty="0"/>
              <a:t>con le varie valvole di chiusura (non me ne vogliano gli ingegneri per il linguaggio poco specifico</a:t>
            </a:r>
            <a:r>
              <a:rPr lang="it-IT" sz="1300" dirty="0" smtClean="0"/>
              <a:t>).</a:t>
            </a:r>
            <a:endParaRPr lang="it-CH" sz="1300" dirty="0"/>
          </a:p>
          <a:p>
            <a:pPr algn="just"/>
            <a:r>
              <a:rPr lang="it-IT" sz="1300" dirty="0" smtClean="0"/>
              <a:t>A </a:t>
            </a:r>
            <a:r>
              <a:rPr lang="it-IT" sz="1300" dirty="0"/>
              <a:t>seguito </a:t>
            </a:r>
            <a:r>
              <a:rPr lang="it-IT" sz="1300" dirty="0" smtClean="0"/>
              <a:t>di </a:t>
            </a:r>
            <a:r>
              <a:rPr lang="it-IT" sz="1300" dirty="0"/>
              <a:t>questa interessante visita, in una delle valli più caratteristiche che dominano la piana di </a:t>
            </a:r>
            <a:r>
              <a:rPr lang="it-IT" sz="1300" dirty="0" err="1"/>
              <a:t>Magadino</a:t>
            </a:r>
            <a:r>
              <a:rPr lang="it-IT" sz="1300" dirty="0"/>
              <a:t>, ci siamo spostati in un caratteristico grotto della zona per sugellare con del buon vino </a:t>
            </a:r>
            <a:r>
              <a:rPr lang="it-IT" sz="1300" dirty="0" smtClean="0"/>
              <a:t>ed </a:t>
            </a:r>
            <a:r>
              <a:rPr lang="it-IT" sz="1300" dirty="0"/>
              <a:t>un grande ‘classico </a:t>
            </a:r>
            <a:r>
              <a:rPr lang="it-IT" sz="1300" dirty="0" err="1"/>
              <a:t>ticinés</a:t>
            </a:r>
            <a:r>
              <a:rPr lang="it-IT" sz="1300" dirty="0"/>
              <a:t>’ questa splendida serata all’insegna dello spirito Rotariano-</a:t>
            </a:r>
            <a:r>
              <a:rPr lang="it-IT" sz="1300" dirty="0" err="1"/>
              <a:t>Rotaractiano</a:t>
            </a:r>
            <a:r>
              <a:rPr lang="it-IT" sz="1300" dirty="0"/>
              <a:t>. </a:t>
            </a:r>
            <a:endParaRPr lang="it-CH" sz="1300" dirty="0"/>
          </a:p>
          <a:p>
            <a:pPr algn="just"/>
            <a:r>
              <a:rPr lang="it-IT" sz="1300" dirty="0"/>
              <a:t>Arrivederci a tutti alla prossima occasione di convivialità con uno dei nostri club padrini e grazie ancora al RLL per la sempre gradita ospitalità.</a:t>
            </a:r>
            <a:endParaRPr lang="it-CH" sz="1300" dirty="0"/>
          </a:p>
          <a:p>
            <a:pPr algn="just"/>
            <a:endParaRPr lang="it-CH" sz="1300" dirty="0"/>
          </a:p>
        </p:txBody>
      </p:sp>
      <p:sp>
        <p:nvSpPr>
          <p:cNvPr id="3" name="Titolo 2"/>
          <p:cNvSpPr>
            <a:spLocks noGrp="1"/>
          </p:cNvSpPr>
          <p:nvPr>
            <p:ph type="title"/>
          </p:nvPr>
        </p:nvSpPr>
        <p:spPr/>
        <p:txBody>
          <a:bodyPr/>
          <a:lstStyle/>
          <a:p>
            <a:r>
              <a:rPr lang="it-CH" sz="2400" dirty="0" smtClean="0"/>
              <a:t>Visita alla diga </a:t>
            </a:r>
            <a:r>
              <a:rPr lang="it-CH" sz="2400" dirty="0" err="1" smtClean="0"/>
              <a:t>Verzasca</a:t>
            </a:r>
            <a:endParaRPr lang="it-CH" sz="2400" dirty="0"/>
          </a:p>
        </p:txBody>
      </p:sp>
      <p:sp>
        <p:nvSpPr>
          <p:cNvPr id="4" name="Segnaposto testo 3"/>
          <p:cNvSpPr>
            <a:spLocks noGrp="1"/>
          </p:cNvSpPr>
          <p:nvPr>
            <p:ph type="body" sz="quarter" idx="3"/>
          </p:nvPr>
        </p:nvSpPr>
        <p:spPr/>
        <p:txBody>
          <a:bodyPr/>
          <a:lstStyle/>
          <a:p>
            <a:pPr marL="0" indent="0" algn="ctr">
              <a:buNone/>
            </a:pPr>
            <a:r>
              <a:rPr lang="it-CH" i="0" dirty="0" smtClean="0"/>
              <a:t>Contra</a:t>
            </a:r>
          </a:p>
          <a:p>
            <a:pPr marL="0" indent="0" algn="ctr">
              <a:buNone/>
            </a:pPr>
            <a:r>
              <a:rPr lang="it-CH" b="0" i="0" dirty="0" smtClean="0">
                <a:solidFill>
                  <a:schemeClr val="tx1"/>
                </a:solidFill>
              </a:rPr>
              <a:t>4 giugno 2014</a:t>
            </a:r>
          </a:p>
          <a:p>
            <a:pPr marL="0" indent="0" algn="ctr">
              <a:buNone/>
            </a:pPr>
            <a:r>
              <a:rPr lang="it-CH" dirty="0" smtClean="0"/>
              <a:t>di Giuliano Soldati</a:t>
            </a:r>
            <a:endParaRPr lang="it-CH" dirty="0"/>
          </a:p>
        </p:txBody>
      </p:sp>
      <p:sp>
        <p:nvSpPr>
          <p:cNvPr id="5" name="Segnaposto numero diapositiva 4"/>
          <p:cNvSpPr>
            <a:spLocks noGrp="1"/>
          </p:cNvSpPr>
          <p:nvPr>
            <p:ph type="sldNum" sz="quarter" idx="12"/>
          </p:nvPr>
        </p:nvSpPr>
        <p:spPr/>
        <p:txBody>
          <a:bodyPr/>
          <a:lstStyle/>
          <a:p>
            <a:fld id="{ACD63915-7AF3-43D1-963E-5E4430BDF6AA}" type="slidenum">
              <a:rPr lang="it-CH" smtClean="0"/>
              <a:t>10</a:t>
            </a:fld>
            <a:endParaRPr lang="it-CH"/>
          </a:p>
        </p:txBody>
      </p:sp>
      <p:pic>
        <p:nvPicPr>
          <p:cNvPr id="7" name="Segnaposto contenuto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30" y="6338961"/>
            <a:ext cx="2920601" cy="2190450"/>
          </a:xfrm>
          <a:prstGeom prst="rect">
            <a:avLst/>
          </a:prstGeom>
        </p:spPr>
      </p:pic>
    </p:spTree>
    <p:extLst>
      <p:ext uri="{BB962C8B-B14F-4D97-AF65-F5344CB8AC3E}">
        <p14:creationId xmlns:p14="http://schemas.microsoft.com/office/powerpoint/2010/main" val="188459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45228" y="154880"/>
            <a:ext cx="5764172" cy="4273100"/>
          </a:xfrm>
        </p:spPr>
      </p:pic>
      <p:pic>
        <p:nvPicPr>
          <p:cNvPr id="3" name="Segnaposto contenuto 2"/>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799" t="6780" r="5565" b="6073"/>
          <a:stretch/>
        </p:blipFill>
        <p:spPr>
          <a:xfrm rot="16200000">
            <a:off x="1412386" y="3932706"/>
            <a:ext cx="4176580" cy="5807006"/>
          </a:xfrm>
        </p:spPr>
      </p:pic>
    </p:spTree>
    <p:extLst>
      <p:ext uri="{BB962C8B-B14F-4D97-AF65-F5344CB8AC3E}">
        <p14:creationId xmlns:p14="http://schemas.microsoft.com/office/powerpoint/2010/main" val="2115265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half" idx="2"/>
          </p:nvPr>
        </p:nvSpPr>
        <p:spPr/>
        <p:txBody>
          <a:bodyPr>
            <a:noAutofit/>
          </a:bodyPr>
          <a:lstStyle/>
          <a:p>
            <a:pPr algn="just"/>
            <a:r>
              <a:rPr lang="it-IT" sz="1300" dirty="0"/>
              <a:t>Durante il mese di maggio abbiamo avuto l’opportunità di organizzare, in collaborazione con l’</a:t>
            </a:r>
            <a:r>
              <a:rPr lang="it-IT" sz="1300" i="1" dirty="0"/>
              <a:t>Associazione Ridere per Vivere </a:t>
            </a:r>
            <a:r>
              <a:rPr lang="it-IT" sz="1300" dirty="0"/>
              <a:t>– sezione Ticino, una giornata introduttiva alla </a:t>
            </a:r>
            <a:r>
              <a:rPr lang="it-IT" sz="1300" dirty="0" err="1"/>
              <a:t>gelotologia</a:t>
            </a:r>
            <a:r>
              <a:rPr lang="it-IT" sz="1300" dirty="0"/>
              <a:t>, ossia la disciplina che studia il fenomeno del ridere ed in particolar modo alle sue potenzialità terapeutiche.</a:t>
            </a:r>
            <a:endParaRPr lang="it-CH" sz="1300" dirty="0"/>
          </a:p>
          <a:p>
            <a:pPr algn="just"/>
            <a:r>
              <a:rPr lang="it-IT" sz="1300" dirty="0"/>
              <a:t>Alcuni membri di questa associazione, molti dei quali hanno seguito una formazione specifica per divenire dei cosiddetti “clown dottori”, ci hanno innanzi tutto spiegato cosa significhi lavorare in qualità di terapeuti della risata, seguendo una metodologia di comicità e salute, illustrandoci tutte le sfaccettature di questa interessantissima ed affascinante figura di sostegno, entrata a far parte dell’immaginario collettivo senza dubbio grazie alla meravigliosa interpretazione di Robin Williams nel film “Patch Adams”.</a:t>
            </a:r>
            <a:endParaRPr lang="it-CH" sz="1300" dirty="0"/>
          </a:p>
          <a:p>
            <a:pPr algn="just"/>
            <a:r>
              <a:rPr lang="it-IT" sz="1300" dirty="0"/>
              <a:t>Attraverso un percorso interattivo, guidati dai bravissimi clown dottori, abbiamo avuto l’occasione di vivere una serie di esperienze emotive e sensoriali che ci hanno permesso di meglio comprendere la realtà professionale di un comico-terapeuta, nonché di appurarne l’estrema profondità e dedizione che si celano dietro un naso rosso.</a:t>
            </a:r>
            <a:endParaRPr lang="it-CH" sz="1300" dirty="0"/>
          </a:p>
          <a:p>
            <a:pPr algn="just"/>
            <a:r>
              <a:rPr lang="it-IT" sz="1300" dirty="0"/>
              <a:t>Ognuno dei soci ed amici che hanno preso parte a questo evento ha dovuto mettersi in gioco personalmente, magari anche fronteggiando alcuni blocchi emotivi o paure, in quanto le attività proposte richiedevano comunque fiducia nel prossimo, anche se sconosciuto, oltre ad una certa predisposizione mentale.</a:t>
            </a:r>
            <a:endParaRPr lang="it-CH" sz="1300" dirty="0"/>
          </a:p>
          <a:p>
            <a:pPr algn="just"/>
            <a:r>
              <a:rPr lang="it-IT" sz="1300" dirty="0"/>
              <a:t>Indubbiamente questa giornata ha lasciato un segno nel percorso di ognuno di noi e siamo stati estremamente contenti di aver potuto prenderne parte. Tale attività non è stata però che il preludio di un progetto più ampio. Nel corso dell’anno venturo avremo infatti l’opportunità di partecipare ad un intervento comune all’</a:t>
            </a:r>
            <a:r>
              <a:rPr lang="it-IT" sz="1300" i="1" dirty="0"/>
              <a:t>Associazione Ridere per Vivere</a:t>
            </a:r>
            <a:r>
              <a:rPr lang="it-IT" sz="1300" dirty="0"/>
              <a:t>, dove ci adopereremo al fianco degli amici clown dottori per portare felicità e sorrisi ai degenti di una casa per anziani di Lugano.</a:t>
            </a:r>
            <a:endParaRPr lang="it-CH" sz="1300" dirty="0"/>
          </a:p>
          <a:p>
            <a:pPr algn="just"/>
            <a:r>
              <a:rPr lang="it-IT" sz="1300" dirty="0"/>
              <a:t> </a:t>
            </a:r>
            <a:endParaRPr lang="it-CH" sz="1300" dirty="0"/>
          </a:p>
          <a:p>
            <a:pPr algn="just"/>
            <a:r>
              <a:rPr lang="it-IT" sz="1300" dirty="0"/>
              <a:t>“</a:t>
            </a:r>
            <a:r>
              <a:rPr lang="it-IT" sz="1300" i="1" dirty="0"/>
              <a:t>Non sapremo mai quanto bene può fare un semplice sorriso</a:t>
            </a:r>
            <a:r>
              <a:rPr lang="it-IT" sz="1300" dirty="0"/>
              <a:t>”, Madre Teresa di </a:t>
            </a:r>
            <a:r>
              <a:rPr lang="it-IT" sz="1300" dirty="0" smtClean="0"/>
              <a:t>Calcutta</a:t>
            </a:r>
            <a:endParaRPr lang="it-CH" sz="1300" dirty="0"/>
          </a:p>
        </p:txBody>
      </p:sp>
      <p:sp>
        <p:nvSpPr>
          <p:cNvPr id="3" name="Titolo 2"/>
          <p:cNvSpPr>
            <a:spLocks noGrp="1"/>
          </p:cNvSpPr>
          <p:nvPr>
            <p:ph type="title"/>
          </p:nvPr>
        </p:nvSpPr>
        <p:spPr/>
        <p:txBody>
          <a:bodyPr/>
          <a:lstStyle/>
          <a:p>
            <a:r>
              <a:rPr lang="it-CH" sz="2400" dirty="0" smtClean="0"/>
              <a:t>Clown dottori</a:t>
            </a:r>
            <a:endParaRPr lang="it-CH" sz="2400" dirty="0"/>
          </a:p>
        </p:txBody>
      </p:sp>
      <p:sp>
        <p:nvSpPr>
          <p:cNvPr id="4" name="Segnaposto testo 3"/>
          <p:cNvSpPr>
            <a:spLocks noGrp="1"/>
          </p:cNvSpPr>
          <p:nvPr>
            <p:ph type="body" sz="quarter" idx="3"/>
          </p:nvPr>
        </p:nvSpPr>
        <p:spPr/>
        <p:txBody>
          <a:bodyPr/>
          <a:lstStyle/>
          <a:p>
            <a:pPr marL="0" indent="0" algn="ctr">
              <a:buNone/>
            </a:pPr>
            <a:r>
              <a:rPr lang="it-CH" i="0" dirty="0" smtClean="0"/>
              <a:t>Melano</a:t>
            </a:r>
          </a:p>
          <a:p>
            <a:pPr marL="0" indent="0" algn="ctr">
              <a:buNone/>
            </a:pPr>
            <a:r>
              <a:rPr lang="it-CH" b="0" i="0" dirty="0" smtClean="0">
                <a:solidFill>
                  <a:schemeClr val="tx1"/>
                </a:solidFill>
              </a:rPr>
              <a:t>Sabato 29 marzo 2014</a:t>
            </a:r>
          </a:p>
          <a:p>
            <a:pPr marL="0" indent="0" algn="ctr">
              <a:buNone/>
            </a:pPr>
            <a:r>
              <a:rPr lang="it-CH" dirty="0" smtClean="0"/>
              <a:t>di Federico Mion</a:t>
            </a:r>
            <a:endParaRPr lang="it-CH" dirty="0"/>
          </a:p>
        </p:txBody>
      </p:sp>
      <p:sp>
        <p:nvSpPr>
          <p:cNvPr id="5" name="Segnaposto numero diapositiva 4"/>
          <p:cNvSpPr>
            <a:spLocks noGrp="1"/>
          </p:cNvSpPr>
          <p:nvPr>
            <p:ph type="sldNum" sz="quarter" idx="12"/>
          </p:nvPr>
        </p:nvSpPr>
        <p:spPr/>
        <p:txBody>
          <a:bodyPr/>
          <a:lstStyle/>
          <a:p>
            <a:fld id="{ACD63915-7AF3-43D1-963E-5E4430BDF6AA}" type="slidenum">
              <a:rPr lang="it-CH" smtClean="0"/>
              <a:t>12</a:t>
            </a:fld>
            <a:endParaRPr lang="it-CH" dirty="0"/>
          </a:p>
        </p:txBody>
      </p:sp>
    </p:spTree>
    <p:extLst>
      <p:ext uri="{BB962C8B-B14F-4D97-AF65-F5344CB8AC3E}">
        <p14:creationId xmlns:p14="http://schemas.microsoft.com/office/powerpoint/2010/main" val="4149745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1482" y="467430"/>
            <a:ext cx="2736379" cy="2052285"/>
          </a:xfrm>
          <a:prstGeom prst="rect">
            <a:avLst/>
          </a:prstGeom>
        </p:spPr>
      </p:pic>
      <p:pic>
        <p:nvPicPr>
          <p:cNvPr id="8" name="Segnaposto contenuto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86894" y="2949680"/>
            <a:ext cx="5663778" cy="3177866"/>
          </a:xfrm>
        </p:spPr>
      </p:pic>
      <p:sp>
        <p:nvSpPr>
          <p:cNvPr id="3" name="Segnaposto numero diapositiva 2"/>
          <p:cNvSpPr>
            <a:spLocks noGrp="1"/>
          </p:cNvSpPr>
          <p:nvPr>
            <p:ph type="sldNum" sz="quarter" idx="12"/>
          </p:nvPr>
        </p:nvSpPr>
        <p:spPr/>
        <p:txBody>
          <a:bodyPr/>
          <a:lstStyle/>
          <a:p>
            <a:fld id="{ACD63915-7AF3-43D1-963E-5E4430BDF6AA}" type="slidenum">
              <a:rPr lang="it-CH" smtClean="0"/>
              <a:t>13</a:t>
            </a:fld>
            <a:endParaRPr lang="it-CH"/>
          </a:p>
        </p:txBody>
      </p:sp>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490" y="6545273"/>
            <a:ext cx="2742838" cy="2057128"/>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94" y="467430"/>
            <a:ext cx="2742434" cy="2056825"/>
          </a:xfrm>
          <a:prstGeom prst="rect">
            <a:avLst/>
          </a:prstGeom>
        </p:spPr>
      </p:pic>
      <p:pic>
        <p:nvPicPr>
          <p:cNvPr id="10" name="Segnaposto contenuto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7834" y="6547431"/>
            <a:ext cx="2742838" cy="2057129"/>
          </a:xfrm>
          <a:prstGeom prst="rect">
            <a:avLst/>
          </a:prstGeom>
        </p:spPr>
      </p:pic>
    </p:spTree>
    <p:extLst>
      <p:ext uri="{BB962C8B-B14F-4D97-AF65-F5344CB8AC3E}">
        <p14:creationId xmlns:p14="http://schemas.microsoft.com/office/powerpoint/2010/main" val="1340411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sz="half" idx="2"/>
          </p:nvPr>
        </p:nvSpPr>
        <p:spPr/>
        <p:txBody>
          <a:bodyPr>
            <a:normAutofit/>
          </a:bodyPr>
          <a:lstStyle/>
          <a:p>
            <a:pPr algn="just"/>
            <a:r>
              <a:rPr lang="it-CH" sz="1300" dirty="0"/>
              <a:t>Domenica 15 giugno, in occasione delle porte aperte degli sport acquatici di Lugano, un piccolo gruppetto di temerari ha affrontato un tempo incerto per passare una giornata sul nostro bellissimo lago. Malgrado Eolo non </a:t>
            </a:r>
            <a:r>
              <a:rPr lang="it-CH" sz="1300" dirty="0" smtClean="0"/>
              <a:t>fosse </a:t>
            </a:r>
            <a:r>
              <a:rPr lang="it-CH" sz="1300" dirty="0"/>
              <a:t>dalla nostra, i nostri soci non si sono fatti scoraggiare, brandendo timoni e cime e passeggiando stancamente tra pontili e cigni. </a:t>
            </a:r>
            <a:endParaRPr lang="it-CH" sz="1300" dirty="0" smtClean="0"/>
          </a:p>
          <a:p>
            <a:pPr algn="just"/>
            <a:r>
              <a:rPr lang="it-CH" sz="1300" dirty="0" smtClean="0"/>
              <a:t>Tra </a:t>
            </a:r>
            <a:r>
              <a:rPr lang="it-CH" sz="1300" dirty="0"/>
              <a:t>una veleggiata e un pagaiata non poteva mancare la classica maccheronata organizzata del Circolo Velico del Lago di Lugano.</a:t>
            </a:r>
          </a:p>
          <a:p>
            <a:pPr algn="just"/>
            <a:endParaRPr lang="it-CH" sz="1300" dirty="0"/>
          </a:p>
        </p:txBody>
      </p:sp>
      <p:sp>
        <p:nvSpPr>
          <p:cNvPr id="3" name="Titolo 2"/>
          <p:cNvSpPr>
            <a:spLocks noGrp="1"/>
          </p:cNvSpPr>
          <p:nvPr>
            <p:ph type="title"/>
          </p:nvPr>
        </p:nvSpPr>
        <p:spPr/>
        <p:txBody>
          <a:bodyPr/>
          <a:lstStyle/>
          <a:p>
            <a:r>
              <a:rPr lang="it-CH" sz="2400" dirty="0" smtClean="0"/>
              <a:t>Acquaticissima</a:t>
            </a:r>
            <a:endParaRPr lang="it-CH" sz="2400" dirty="0"/>
          </a:p>
        </p:txBody>
      </p:sp>
      <p:sp>
        <p:nvSpPr>
          <p:cNvPr id="4" name="Segnaposto testo 3"/>
          <p:cNvSpPr>
            <a:spLocks noGrp="1"/>
          </p:cNvSpPr>
          <p:nvPr>
            <p:ph type="body" sz="quarter" idx="3"/>
          </p:nvPr>
        </p:nvSpPr>
        <p:spPr/>
        <p:txBody>
          <a:bodyPr/>
          <a:lstStyle/>
          <a:p>
            <a:pPr marL="0" indent="0" algn="ctr">
              <a:buNone/>
            </a:pPr>
            <a:r>
              <a:rPr lang="it-CH" i="0" dirty="0" smtClean="0"/>
              <a:t>Lugano </a:t>
            </a:r>
          </a:p>
          <a:p>
            <a:pPr marL="0" indent="0" algn="ctr">
              <a:buNone/>
            </a:pPr>
            <a:r>
              <a:rPr lang="it-CH" b="0" i="0" dirty="0" smtClean="0">
                <a:solidFill>
                  <a:schemeClr val="tx1"/>
                </a:solidFill>
              </a:rPr>
              <a:t>Sabato 15 giugno 2014</a:t>
            </a:r>
          </a:p>
          <a:p>
            <a:pPr marL="0" indent="0" algn="ctr">
              <a:buNone/>
            </a:pPr>
            <a:r>
              <a:rPr lang="it-CH" dirty="0" smtClean="0"/>
              <a:t>di Fabia Parola</a:t>
            </a:r>
            <a:endParaRPr lang="it-CH" dirty="0"/>
          </a:p>
        </p:txBody>
      </p:sp>
      <p:sp>
        <p:nvSpPr>
          <p:cNvPr id="5" name="Segnaposto numero diapositiva 4"/>
          <p:cNvSpPr>
            <a:spLocks noGrp="1"/>
          </p:cNvSpPr>
          <p:nvPr>
            <p:ph type="sldNum" sz="quarter" idx="12"/>
          </p:nvPr>
        </p:nvSpPr>
        <p:spPr/>
        <p:txBody>
          <a:bodyPr/>
          <a:lstStyle/>
          <a:p>
            <a:fld id="{ACD63915-7AF3-43D1-963E-5E4430BDF6AA}" type="slidenum">
              <a:rPr lang="it-CH" smtClean="0"/>
              <a:t>14</a:t>
            </a:fld>
            <a:endParaRPr lang="it-CH"/>
          </a:p>
        </p:txBody>
      </p:sp>
      <p:pic>
        <p:nvPicPr>
          <p:cNvPr id="6" name="Segnaposto contenuto 3"/>
          <p:cNvPicPr>
            <a:picLocks noChangeAspect="1"/>
          </p:cNvPicPr>
          <p:nvPr/>
        </p:nvPicPr>
        <p:blipFill rotWithShape="1">
          <a:blip r:embed="rId2" cstate="print">
            <a:extLst>
              <a:ext uri="{28A0092B-C50C-407E-A947-70E740481C1C}">
                <a14:useLocalDpi xmlns:a14="http://schemas.microsoft.com/office/drawing/2010/main" val="0"/>
              </a:ext>
            </a:extLst>
          </a:blip>
          <a:srcRect t="6136" b="-1"/>
          <a:stretch/>
        </p:blipFill>
        <p:spPr>
          <a:xfrm>
            <a:off x="443850" y="4075597"/>
            <a:ext cx="3561230" cy="4456954"/>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7140" y="6990887"/>
            <a:ext cx="2055552" cy="1541664"/>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7140" y="4063576"/>
            <a:ext cx="2055551" cy="2740734"/>
          </a:xfrm>
          <a:prstGeom prst="rect">
            <a:avLst/>
          </a:prstGeom>
        </p:spPr>
      </p:pic>
    </p:spTree>
    <p:extLst>
      <p:ext uri="{BB962C8B-B14F-4D97-AF65-F5344CB8AC3E}">
        <p14:creationId xmlns:p14="http://schemas.microsoft.com/office/powerpoint/2010/main" val="1088131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753"/>
          <a:stretch/>
        </p:blipFill>
        <p:spPr bwMode="auto">
          <a:xfrm>
            <a:off x="476590" y="323410"/>
            <a:ext cx="5991501" cy="374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50" y="4788030"/>
            <a:ext cx="5616780" cy="414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548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half" idx="2"/>
          </p:nvPr>
        </p:nvSpPr>
        <p:spPr/>
        <p:txBody>
          <a:bodyPr>
            <a:noAutofit/>
          </a:bodyPr>
          <a:lstStyle/>
          <a:p>
            <a:pPr algn="just"/>
            <a:r>
              <a:rPr lang="it-IT" sz="1300" dirty="0"/>
              <a:t>Rieccoci in estate, rieccoci in ‘forma’ e rieccoci pronti ad una sana sgambata in favore di </a:t>
            </a:r>
            <a:r>
              <a:rPr lang="it-IT" sz="1300" i="1" dirty="0" err="1"/>
              <a:t>Greenhope</a:t>
            </a:r>
            <a:r>
              <a:rPr lang="it-IT" sz="1300" dirty="0"/>
              <a:t> (ormai nota associazione attiva a sostegno dei giovani malati di cancro). Per il secondo anno consecutivo RLC dispiega in </a:t>
            </a:r>
            <a:r>
              <a:rPr lang="it-IT" sz="1300" dirty="0" err="1"/>
              <a:t>grand</a:t>
            </a:r>
            <a:r>
              <a:rPr lang="it-IT" sz="1300" dirty="0"/>
              <a:t> numero i suoi soci per dar man forte a questa splendida manifestazione. </a:t>
            </a:r>
            <a:endParaRPr lang="it-CH" sz="1300" dirty="0"/>
          </a:p>
          <a:p>
            <a:pPr algn="just"/>
            <a:r>
              <a:rPr lang="it-IT" sz="1300" dirty="0"/>
              <a:t>Quest’anno </a:t>
            </a:r>
            <a:r>
              <a:rPr lang="it-IT" sz="1300" i="1" dirty="0" err="1"/>
              <a:t>Sanbike</a:t>
            </a:r>
            <a:r>
              <a:rPr lang="it-IT" sz="1300" dirty="0"/>
              <a:t> si vestiva da </a:t>
            </a:r>
            <a:r>
              <a:rPr lang="it-IT" sz="1300" dirty="0" err="1"/>
              <a:t>grand</a:t>
            </a:r>
            <a:r>
              <a:rPr lang="it-IT" sz="1300" dirty="0"/>
              <a:t> signora, con ospiti di eccezione (in primis il campione del mondo Ralph </a:t>
            </a:r>
            <a:r>
              <a:rPr lang="it-IT" sz="1300" dirty="0" err="1"/>
              <a:t>Naef</a:t>
            </a:r>
            <a:r>
              <a:rPr lang="it-IT" sz="1300" dirty="0"/>
              <a:t>) ed alcune manifestazioni collaterali degne di nota.</a:t>
            </a:r>
            <a:endParaRPr lang="it-CH" sz="1300" dirty="0"/>
          </a:p>
          <a:p>
            <a:pPr algn="just"/>
            <a:r>
              <a:rPr lang="it-IT" sz="1300" dirty="0"/>
              <a:t>In tutto questo non poteva mancare come già poc’anzi riportato il </a:t>
            </a:r>
            <a:r>
              <a:rPr lang="it-IT" sz="1300" dirty="0" err="1"/>
              <a:t>Rotaract</a:t>
            </a:r>
            <a:r>
              <a:rPr lang="it-IT" sz="1300" dirty="0"/>
              <a:t> Lugano-Ceresio, ormai amici e supporter da qualche tempo della stessa. </a:t>
            </a:r>
            <a:endParaRPr lang="it-CH" sz="1300" dirty="0"/>
          </a:p>
          <a:p>
            <a:pPr algn="just"/>
            <a:r>
              <a:rPr lang="it-IT" sz="1300" dirty="0"/>
              <a:t>Oltre ad essere presenti come atleti, giudici, addetti alla logistica, ci siamo prestati all’organizzazione e </a:t>
            </a:r>
            <a:r>
              <a:rPr lang="it-IT" sz="1300" dirty="0" smtClean="0"/>
              <a:t>alla </a:t>
            </a:r>
            <a:r>
              <a:rPr lang="it-IT" sz="1300" dirty="0"/>
              <a:t>gestione della </a:t>
            </a:r>
            <a:r>
              <a:rPr lang="it-IT" sz="1300" i="1" dirty="0" err="1"/>
              <a:t>Sanbike</a:t>
            </a:r>
            <a:r>
              <a:rPr lang="it-IT" sz="1300" dirty="0"/>
              <a:t> per i più giovani, ormai consueta pedalata del sabato. Purtroppo quest’anno la meteo non è stata troppo clemente con i nostri piccoli eroi; eroi che però non si sono lasciati scoraggiare da qualche goccia d’acqua (si fa per dire…) e hanno saltellato qua e là per ore nei boschi. Le fotografie parlano più chiaro di qualsiasi altra parola. </a:t>
            </a:r>
            <a:endParaRPr lang="it-CH" sz="1300" dirty="0"/>
          </a:p>
          <a:p>
            <a:pPr algn="just"/>
            <a:r>
              <a:rPr lang="it-IT" sz="1300" dirty="0"/>
              <a:t>Dopo il grande sforzo ma soprattutto la </a:t>
            </a:r>
            <a:r>
              <a:rPr lang="it-IT" sz="1300" dirty="0" err="1"/>
              <a:t>grand</a:t>
            </a:r>
            <a:r>
              <a:rPr lang="it-IT" sz="1300" dirty="0"/>
              <a:t> quantità d’acqua e freddo assorbite, ci siamo rigenerati alla famose terme di </a:t>
            </a:r>
            <a:r>
              <a:rPr lang="it-IT" sz="1300" dirty="0" err="1"/>
              <a:t>Andeer</a:t>
            </a:r>
            <a:r>
              <a:rPr lang="it-IT" sz="1300" dirty="0"/>
              <a:t>. Poi cenetta leggera e tutti a letto presto, pronti chi per </a:t>
            </a:r>
            <a:r>
              <a:rPr lang="it-IT" sz="1300" dirty="0" smtClean="0"/>
              <a:t>gareggiare, </a:t>
            </a:r>
            <a:r>
              <a:rPr lang="it-IT" sz="1300" dirty="0"/>
              <a:t>chi per controllore chi gareggiava.</a:t>
            </a:r>
            <a:endParaRPr lang="it-CH" sz="1300" dirty="0"/>
          </a:p>
          <a:p>
            <a:pPr algn="just"/>
            <a:r>
              <a:rPr lang="it-IT" sz="1300" dirty="0"/>
              <a:t>Le cifre parlano chiaro: </a:t>
            </a:r>
            <a:r>
              <a:rPr lang="it-IT" sz="1300" dirty="0" err="1"/>
              <a:t>é</a:t>
            </a:r>
            <a:r>
              <a:rPr lang="it-IT" sz="1300" dirty="0"/>
              <a:t> </a:t>
            </a:r>
            <a:r>
              <a:rPr lang="it-IT" sz="1300" dirty="0" smtClean="0"/>
              <a:t>un SUCCESSO</a:t>
            </a:r>
            <a:r>
              <a:rPr lang="it-IT" sz="1300" dirty="0"/>
              <a:t>, successo su tutti fronti. I partecipanti sono stati moltissimi, le raccolte di denaro importanti e la soddisfazione di tutti, organizzatori compresi, grandissima. </a:t>
            </a:r>
            <a:endParaRPr lang="it-CH" sz="1300" dirty="0"/>
          </a:p>
          <a:p>
            <a:pPr algn="just"/>
            <a:r>
              <a:rPr lang="it-IT" sz="1300" dirty="0"/>
              <a:t>Che dire</a:t>
            </a:r>
            <a:r>
              <a:rPr lang="it-IT" sz="1300" dirty="0" smtClean="0"/>
              <a:t>… Bravo </a:t>
            </a:r>
            <a:r>
              <a:rPr lang="it-IT" sz="1300" dirty="0"/>
              <a:t>Luca </a:t>
            </a:r>
            <a:r>
              <a:rPr lang="it-IT" sz="1300" dirty="0" err="1"/>
              <a:t>Cereghetti</a:t>
            </a:r>
            <a:r>
              <a:rPr lang="it-IT" sz="1300" dirty="0"/>
              <a:t>, bravi tutti i tuoi instancabili aiutanti, bravissimi gli atleti e bravo il pubblico venuto in forza a sostenerli. </a:t>
            </a:r>
            <a:endParaRPr lang="it-CH" sz="1300" dirty="0"/>
          </a:p>
          <a:p>
            <a:pPr algn="just"/>
            <a:r>
              <a:rPr lang="it-IT" sz="1300" dirty="0"/>
              <a:t>Ma un piccolo applauso va anche a noi </a:t>
            </a:r>
            <a:r>
              <a:rPr lang="it-IT" sz="1300" dirty="0" err="1"/>
              <a:t>Rotactiani</a:t>
            </a:r>
            <a:r>
              <a:rPr lang="it-IT" sz="1300" dirty="0"/>
              <a:t> </a:t>
            </a:r>
            <a:r>
              <a:rPr lang="it-IT" sz="1300" dirty="0" smtClean="0"/>
              <a:t>che ancora </a:t>
            </a:r>
            <a:r>
              <a:rPr lang="it-IT" sz="1300" dirty="0"/>
              <a:t>una volta abbiamo dato provo di adattabilità e spirito di gruppo! Anche questo</a:t>
            </a:r>
            <a:r>
              <a:rPr lang="it-IT" sz="1300" dirty="0" smtClean="0"/>
              <a:t>… è </a:t>
            </a:r>
            <a:r>
              <a:rPr lang="it-IT" sz="1300" dirty="0" err="1"/>
              <a:t>RotarACT</a:t>
            </a:r>
            <a:r>
              <a:rPr lang="it-IT" sz="1300" dirty="0"/>
              <a:t>!!!!</a:t>
            </a:r>
            <a:endParaRPr lang="it-CH" sz="1300" dirty="0"/>
          </a:p>
          <a:p>
            <a:pPr algn="just"/>
            <a:endParaRPr lang="it-CH" sz="1300" dirty="0"/>
          </a:p>
        </p:txBody>
      </p:sp>
      <p:sp>
        <p:nvSpPr>
          <p:cNvPr id="3" name="Titolo 2"/>
          <p:cNvSpPr>
            <a:spLocks noGrp="1"/>
          </p:cNvSpPr>
          <p:nvPr>
            <p:ph type="title"/>
          </p:nvPr>
        </p:nvSpPr>
        <p:spPr/>
        <p:txBody>
          <a:bodyPr/>
          <a:lstStyle/>
          <a:p>
            <a:r>
              <a:rPr lang="it-CH" sz="2400" dirty="0" err="1" smtClean="0"/>
              <a:t>Greenhope</a:t>
            </a:r>
            <a:r>
              <a:rPr lang="it-CH" sz="2400" dirty="0" smtClean="0"/>
              <a:t> </a:t>
            </a:r>
            <a:r>
              <a:rPr lang="it-CH" sz="2400" dirty="0" err="1" smtClean="0"/>
              <a:t>Sanbike</a:t>
            </a:r>
            <a:endParaRPr lang="it-CH" sz="2400" dirty="0"/>
          </a:p>
        </p:txBody>
      </p:sp>
      <p:sp>
        <p:nvSpPr>
          <p:cNvPr id="4" name="Segnaposto testo 3"/>
          <p:cNvSpPr>
            <a:spLocks noGrp="1"/>
          </p:cNvSpPr>
          <p:nvPr>
            <p:ph type="body" sz="quarter" idx="3"/>
          </p:nvPr>
        </p:nvSpPr>
        <p:spPr/>
        <p:txBody>
          <a:bodyPr/>
          <a:lstStyle/>
          <a:p>
            <a:pPr marL="0" indent="0" algn="ctr">
              <a:buNone/>
            </a:pPr>
            <a:r>
              <a:rPr lang="it-CH" i="0" dirty="0" smtClean="0"/>
              <a:t>San Bernardino </a:t>
            </a:r>
          </a:p>
          <a:p>
            <a:pPr marL="0" indent="0" algn="ctr">
              <a:buNone/>
            </a:pPr>
            <a:r>
              <a:rPr lang="it-CH" b="0" i="0" dirty="0" smtClean="0">
                <a:solidFill>
                  <a:schemeClr val="tx1"/>
                </a:solidFill>
              </a:rPr>
              <a:t>Sabato 26 e domenica 27 luglio 2014</a:t>
            </a:r>
            <a:endParaRPr lang="it-CH" b="0" i="0" dirty="0">
              <a:solidFill>
                <a:schemeClr val="tx1"/>
              </a:solidFill>
            </a:endParaRPr>
          </a:p>
          <a:p>
            <a:pPr marL="0" indent="0" algn="ctr">
              <a:buNone/>
            </a:pPr>
            <a:r>
              <a:rPr lang="it-CH" dirty="0" smtClean="0"/>
              <a:t>di Giuliano Soldati</a:t>
            </a:r>
            <a:endParaRPr lang="it-CH" dirty="0"/>
          </a:p>
        </p:txBody>
      </p:sp>
      <p:sp>
        <p:nvSpPr>
          <p:cNvPr id="5" name="Segnaposto numero diapositiva 4"/>
          <p:cNvSpPr>
            <a:spLocks noGrp="1"/>
          </p:cNvSpPr>
          <p:nvPr>
            <p:ph type="sldNum" sz="quarter" idx="12"/>
          </p:nvPr>
        </p:nvSpPr>
        <p:spPr/>
        <p:txBody>
          <a:bodyPr/>
          <a:lstStyle/>
          <a:p>
            <a:fld id="{ACD63915-7AF3-43D1-963E-5E4430BDF6AA}" type="slidenum">
              <a:rPr lang="it-CH" smtClean="0"/>
              <a:t>16</a:t>
            </a:fld>
            <a:endParaRPr lang="it-CH"/>
          </a:p>
        </p:txBody>
      </p:sp>
    </p:spTree>
    <p:extLst>
      <p:ext uri="{BB962C8B-B14F-4D97-AF65-F5344CB8AC3E}">
        <p14:creationId xmlns:p14="http://schemas.microsoft.com/office/powerpoint/2010/main" val="614621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6726" y="3494673"/>
            <a:ext cx="2389612" cy="1792209"/>
          </a:xfrm>
          <a:prstGeom prst="rect">
            <a:avLst/>
          </a:prstGeom>
        </p:spPr>
      </p:pic>
      <p:sp>
        <p:nvSpPr>
          <p:cNvPr id="3" name="Segnaposto numero diapositiva 2"/>
          <p:cNvSpPr>
            <a:spLocks noGrp="1"/>
          </p:cNvSpPr>
          <p:nvPr>
            <p:ph type="sldNum" sz="quarter" idx="12"/>
          </p:nvPr>
        </p:nvSpPr>
        <p:spPr/>
        <p:txBody>
          <a:bodyPr/>
          <a:lstStyle/>
          <a:p>
            <a:fld id="{ACD63915-7AF3-43D1-963E-5E4430BDF6AA}" type="slidenum">
              <a:rPr lang="it-CH" smtClean="0"/>
              <a:t>17</a:t>
            </a:fld>
            <a:endParaRPr lang="it-CH"/>
          </a:p>
        </p:txBody>
      </p:sp>
      <p:pic>
        <p:nvPicPr>
          <p:cNvPr id="6" name="Immagine 5"/>
          <p:cNvPicPr>
            <a:picLocks noChangeAspect="1"/>
          </p:cNvPicPr>
          <p:nvPr/>
        </p:nvPicPr>
        <p:blipFill rotWithShape="1">
          <a:blip r:embed="rId3" cstate="print">
            <a:extLst>
              <a:ext uri="{28A0092B-C50C-407E-A947-70E740481C1C}">
                <a14:useLocalDpi xmlns:a14="http://schemas.microsoft.com/office/drawing/2010/main" val="0"/>
              </a:ext>
            </a:extLst>
          </a:blip>
          <a:srcRect l="6089" t="35929" b="5081"/>
          <a:stretch/>
        </p:blipFill>
        <p:spPr>
          <a:xfrm>
            <a:off x="597972" y="467430"/>
            <a:ext cx="5658637" cy="2665917"/>
          </a:xfrm>
          <a:prstGeom prst="rect">
            <a:avLst/>
          </a:prstGeom>
        </p:spPr>
      </p:pic>
      <p:pic>
        <p:nvPicPr>
          <p:cNvPr id="7" name="Immagine 6"/>
          <p:cNvPicPr>
            <a:picLocks noChangeAspect="1"/>
          </p:cNvPicPr>
          <p:nvPr/>
        </p:nvPicPr>
        <p:blipFill rotWithShape="1">
          <a:blip r:embed="rId4" cstate="print">
            <a:extLst>
              <a:ext uri="{28A0092B-C50C-407E-A947-70E740481C1C}">
                <a14:useLocalDpi xmlns:a14="http://schemas.microsoft.com/office/drawing/2010/main" val="0"/>
              </a:ext>
            </a:extLst>
          </a:blip>
          <a:srcRect t="22915" b="5573"/>
          <a:stretch/>
        </p:blipFill>
        <p:spPr>
          <a:xfrm>
            <a:off x="601559" y="5569354"/>
            <a:ext cx="5649113" cy="3029871"/>
          </a:xfrm>
          <a:prstGeom prst="rect">
            <a:avLst/>
          </a:prstGeom>
        </p:spPr>
      </p:pic>
      <p:pic>
        <p:nvPicPr>
          <p:cNvPr id="8" name="Segnaposto contenuto 5"/>
          <p:cNvPicPr>
            <a:picLocks noChangeAspect="1"/>
          </p:cNvPicPr>
          <p:nvPr/>
        </p:nvPicPr>
        <p:blipFill rotWithShape="1">
          <a:blip r:embed="rId5">
            <a:extLst>
              <a:ext uri="{28A0092B-C50C-407E-A947-70E740481C1C}">
                <a14:useLocalDpi xmlns:a14="http://schemas.microsoft.com/office/drawing/2010/main" val="0"/>
              </a:ext>
            </a:extLst>
          </a:blip>
          <a:srcRect l="12498" r="10201"/>
          <a:stretch/>
        </p:blipFill>
        <p:spPr>
          <a:xfrm>
            <a:off x="597972" y="3491850"/>
            <a:ext cx="3148273" cy="1812368"/>
          </a:xfrm>
          <a:prstGeom prst="rect">
            <a:avLst/>
          </a:prstGeom>
        </p:spPr>
      </p:pic>
    </p:spTree>
    <p:extLst>
      <p:ext uri="{BB962C8B-B14F-4D97-AF65-F5344CB8AC3E}">
        <p14:creationId xmlns:p14="http://schemas.microsoft.com/office/powerpoint/2010/main" val="872163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8"/>
          <p:cNvSpPr>
            <a:spLocks noGrp="1"/>
          </p:cNvSpPr>
          <p:nvPr>
            <p:ph sz="half" idx="2"/>
          </p:nvPr>
        </p:nvSpPr>
        <p:spPr/>
        <p:txBody>
          <a:bodyPr>
            <a:normAutofit/>
          </a:bodyPr>
          <a:lstStyle/>
          <a:p>
            <a:pPr algn="just"/>
            <a:r>
              <a:rPr lang="it-IT" sz="1300" dirty="0" smtClean="0"/>
              <a:t>Nel </a:t>
            </a:r>
            <a:r>
              <a:rPr lang="it-IT" sz="1300" dirty="0"/>
              <a:t>quadro delle attività di servizio alla comunità locale, abbiamo deciso di organizzare una grigliata di beneficienza durante il mese agosto, il cui ricavato è stato devoluto a favore della comunità socio-terapeutica per adolescenti ARCO.</a:t>
            </a:r>
            <a:endParaRPr lang="it-CH" sz="1300" dirty="0"/>
          </a:p>
          <a:p>
            <a:pPr algn="just"/>
            <a:r>
              <a:rPr lang="it-IT" sz="1300" dirty="0"/>
              <a:t>Quest’ultima è una struttura residenziale a carattere temporaneo, che si inserisce nel contesto della Fondazione San Pietro </a:t>
            </a:r>
            <a:r>
              <a:rPr lang="it-IT" sz="1300" dirty="0" err="1"/>
              <a:t>Canisio</a:t>
            </a:r>
            <a:r>
              <a:rPr lang="it-IT" sz="1300" dirty="0"/>
              <a:t>, con un progetto socio-terapeutico individualizzato pianificato sull'arco di 12 mesi, di tipo aperto e non improntato al pronto intervento, per adolescenti agli esordi psicopatologici, bisognosi di protezione. La comunità si rifà a un modello teorico-clinico di tipo psicodinamico/relazionale, è aperta al territorio e si avvale delle risorse in esso. </a:t>
            </a:r>
            <a:endParaRPr lang="it-CH" sz="1300" dirty="0"/>
          </a:p>
          <a:p>
            <a:pPr algn="just"/>
            <a:r>
              <a:rPr lang="it-IT" sz="1300" dirty="0"/>
              <a:t>ARCO offre un luogo di cura, protezione, crescita e condivisione dove il disagio, espresso attraverso differenti manifestazioni, possa essere accolto e possa assumere un orizzonte di senso; mette a disposizione uno spazio dove la dimensione di gruppo, l'aspetto della residenzialità e della quotidianità permettano di integrare interventi socio-terapeutici, educativi e riabilitativi, promuovendo la ripresa dei naturali processi evolutivi dell'adolescente. </a:t>
            </a:r>
            <a:endParaRPr lang="it-CH" sz="1300" dirty="0"/>
          </a:p>
          <a:p>
            <a:pPr algn="just"/>
            <a:r>
              <a:rPr lang="it-IT" sz="1300" dirty="0"/>
              <a:t>Attraverso la nostra iniziativa ed al generoso contributo di tutti i soci ed amici che hanno partecipato all’evento, il </a:t>
            </a:r>
            <a:r>
              <a:rPr lang="it-IT" sz="1300" dirty="0" err="1"/>
              <a:t>Rotaract</a:t>
            </a:r>
            <a:r>
              <a:rPr lang="it-IT" sz="1300" dirty="0"/>
              <a:t> Club Lugano-Ceresio è riuscito a donare alla comunità ARCO un contributo di CHF 1'500, destinato principalmente al finanziamento di un lavoro di ristrutturazione relativo ad una casa situata nel perimetro dell’Istituto San Pietro </a:t>
            </a:r>
            <a:r>
              <a:rPr lang="it-IT" sz="1300" dirty="0" err="1"/>
              <a:t>Canisio</a:t>
            </a:r>
            <a:r>
              <a:rPr lang="it-IT" sz="1300" dirty="0"/>
              <a:t> Opera Don Guanella, capace di ospitare due giovani adolescenti confrontati ad una prima esperienza di vita in semi-autonomia</a:t>
            </a:r>
            <a:r>
              <a:rPr lang="it-IT" sz="1300" dirty="0" smtClean="0"/>
              <a:t>.</a:t>
            </a:r>
            <a:endParaRPr lang="it-CH" sz="1300" dirty="0"/>
          </a:p>
        </p:txBody>
      </p:sp>
      <p:sp>
        <p:nvSpPr>
          <p:cNvPr id="3" name="Titolo 2"/>
          <p:cNvSpPr>
            <a:spLocks noGrp="1"/>
          </p:cNvSpPr>
          <p:nvPr>
            <p:ph type="title"/>
          </p:nvPr>
        </p:nvSpPr>
        <p:spPr/>
        <p:txBody>
          <a:bodyPr/>
          <a:lstStyle/>
          <a:p>
            <a:r>
              <a:rPr lang="it-CH" sz="2400" dirty="0" smtClean="0"/>
              <a:t>Grigliata di beneficienza</a:t>
            </a:r>
            <a:endParaRPr lang="it-CH" sz="2400" dirty="0"/>
          </a:p>
        </p:txBody>
      </p:sp>
      <p:sp>
        <p:nvSpPr>
          <p:cNvPr id="4" name="Segnaposto testo 3"/>
          <p:cNvSpPr>
            <a:spLocks noGrp="1"/>
          </p:cNvSpPr>
          <p:nvPr>
            <p:ph type="body" sz="quarter" idx="3"/>
          </p:nvPr>
        </p:nvSpPr>
        <p:spPr/>
        <p:txBody>
          <a:bodyPr/>
          <a:lstStyle/>
          <a:p>
            <a:pPr marL="0" indent="0" algn="ctr">
              <a:buNone/>
            </a:pPr>
            <a:r>
              <a:rPr lang="it-CH" i="0" dirty="0" smtClean="0"/>
              <a:t>Morcote</a:t>
            </a:r>
          </a:p>
          <a:p>
            <a:pPr marL="0" indent="0" algn="ctr">
              <a:buNone/>
            </a:pPr>
            <a:r>
              <a:rPr lang="it-CH" b="0" i="0" dirty="0" smtClean="0">
                <a:solidFill>
                  <a:schemeClr val="tx1"/>
                </a:solidFill>
              </a:rPr>
              <a:t>22 agosto 2014</a:t>
            </a:r>
            <a:endParaRPr lang="it-CH" b="0" i="0" dirty="0">
              <a:solidFill>
                <a:schemeClr val="tx1"/>
              </a:solidFill>
            </a:endParaRPr>
          </a:p>
          <a:p>
            <a:pPr marL="0" indent="0" algn="ctr">
              <a:buNone/>
            </a:pPr>
            <a:r>
              <a:rPr lang="it-CH" dirty="0" smtClean="0"/>
              <a:t>di Federico Mion</a:t>
            </a:r>
            <a:endParaRPr lang="it-CH" dirty="0"/>
          </a:p>
        </p:txBody>
      </p:sp>
      <p:sp>
        <p:nvSpPr>
          <p:cNvPr id="5" name="Segnaposto numero diapositiva 4"/>
          <p:cNvSpPr>
            <a:spLocks noGrp="1"/>
          </p:cNvSpPr>
          <p:nvPr>
            <p:ph type="sldNum" sz="quarter" idx="12"/>
          </p:nvPr>
        </p:nvSpPr>
        <p:spPr/>
        <p:txBody>
          <a:bodyPr/>
          <a:lstStyle/>
          <a:p>
            <a:fld id="{ACD63915-7AF3-43D1-963E-5E4430BDF6AA}" type="slidenum">
              <a:rPr lang="it-CH" smtClean="0"/>
              <a:t>18</a:t>
            </a:fld>
            <a:endParaRPr lang="it-CH"/>
          </a:p>
        </p:txBody>
      </p:sp>
      <p:pic>
        <p:nvPicPr>
          <p:cNvPr id="6" name="Segnaposto contenut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2546" y="6805409"/>
            <a:ext cx="2622647" cy="1966986"/>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61" y="6809073"/>
            <a:ext cx="2619656" cy="1964742"/>
          </a:xfrm>
          <a:prstGeom prst="rect">
            <a:avLst/>
          </a:prstGeom>
        </p:spPr>
      </p:pic>
    </p:spTree>
    <p:extLst>
      <p:ext uri="{BB962C8B-B14F-4D97-AF65-F5344CB8AC3E}">
        <p14:creationId xmlns:p14="http://schemas.microsoft.com/office/powerpoint/2010/main" val="2403748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half" idx="2"/>
          </p:nvPr>
        </p:nvSpPr>
        <p:spPr/>
        <p:txBody>
          <a:bodyPr>
            <a:normAutofit/>
          </a:bodyPr>
          <a:lstStyle/>
          <a:p>
            <a:pPr algn="just"/>
            <a:r>
              <a:rPr lang="it-CH" sz="1300" dirty="0"/>
              <a:t>Per l’appuntamento culturale del semestre invernale, il Club ha organizzato un’uscita fuori porta per visitare la mostra di Giovanni Segantini a Palazzo Reale di Milano. Accompagnati da </a:t>
            </a:r>
            <a:r>
              <a:rPr lang="it-CH" sz="1300" dirty="0" smtClean="0"/>
              <a:t>un’audioguida </a:t>
            </a:r>
            <a:r>
              <a:rPr lang="it-CH" sz="1300" dirty="0"/>
              <a:t>lungo il percorso </a:t>
            </a:r>
            <a:r>
              <a:rPr lang="it-CH" sz="1300" dirty="0" smtClean="0"/>
              <a:t>dell’esposizione, </a:t>
            </a:r>
            <a:r>
              <a:rPr lang="it-CH" sz="1300" dirty="0"/>
              <a:t>il nostro gruppetto si è lasciato trasportare in una retrospettiva dell’artista divisionista nato nel Trentino austriaco che, dopo un periodo a Milano, si trasferisce in Svizzera dove trascorre gli ultimi anni di vita trovando l’ispirazione tra le cime delle Alpi creando opere straordinarie.</a:t>
            </a:r>
          </a:p>
          <a:p>
            <a:pPr algn="just"/>
            <a:r>
              <a:rPr lang="it-CH" sz="1300" dirty="0"/>
              <a:t>L’esposizione è resa eccezionale non solo per il numero di opere esposte e per la loro importanza, ma anche perché queste opere vengono messe a confronto con i loro bozzetti e con i numerosi disegni che l’artista era solito realizzare una volta terminati i quadri. </a:t>
            </a:r>
          </a:p>
          <a:p>
            <a:pPr algn="just"/>
            <a:r>
              <a:rPr lang="it-CH" sz="1300" dirty="0"/>
              <a:t>La visita è stata coronata da un ottimo pranzo al ristorante </a:t>
            </a:r>
            <a:r>
              <a:rPr lang="it-CH" sz="1300" i="1" dirty="0" err="1"/>
              <a:t>Paper</a:t>
            </a:r>
            <a:r>
              <a:rPr lang="it-CH" sz="1300" i="1" dirty="0"/>
              <a:t> Moon</a:t>
            </a:r>
            <a:r>
              <a:rPr lang="it-CH" sz="1300" dirty="0"/>
              <a:t>, una passeggiata in città e un aperitivo nel vivace quartiere di Brera.</a:t>
            </a:r>
          </a:p>
          <a:p>
            <a:pPr algn="just"/>
            <a:endParaRPr lang="it-CH" sz="1300" dirty="0"/>
          </a:p>
        </p:txBody>
      </p:sp>
      <p:sp>
        <p:nvSpPr>
          <p:cNvPr id="3" name="Titolo 2"/>
          <p:cNvSpPr>
            <a:spLocks noGrp="1"/>
          </p:cNvSpPr>
          <p:nvPr>
            <p:ph type="title"/>
          </p:nvPr>
        </p:nvSpPr>
        <p:spPr/>
        <p:txBody>
          <a:bodyPr/>
          <a:lstStyle/>
          <a:p>
            <a:r>
              <a:rPr lang="it-CH" sz="2400" dirty="0" smtClean="0"/>
              <a:t>Mostra Segantini</a:t>
            </a:r>
            <a:endParaRPr lang="it-CH" sz="2400" dirty="0"/>
          </a:p>
        </p:txBody>
      </p:sp>
      <p:sp>
        <p:nvSpPr>
          <p:cNvPr id="4" name="Segnaposto testo 3"/>
          <p:cNvSpPr>
            <a:spLocks noGrp="1"/>
          </p:cNvSpPr>
          <p:nvPr>
            <p:ph type="body" sz="quarter" idx="3"/>
          </p:nvPr>
        </p:nvSpPr>
        <p:spPr/>
        <p:txBody>
          <a:bodyPr/>
          <a:lstStyle/>
          <a:p>
            <a:pPr marL="0" indent="0" algn="ctr">
              <a:buNone/>
            </a:pPr>
            <a:r>
              <a:rPr lang="it-CH" i="0" dirty="0" smtClean="0"/>
              <a:t>Milano </a:t>
            </a:r>
          </a:p>
          <a:p>
            <a:pPr marL="0" indent="0" algn="ctr">
              <a:buNone/>
            </a:pPr>
            <a:r>
              <a:rPr lang="it-CH" b="0" i="0" dirty="0" smtClean="0">
                <a:solidFill>
                  <a:schemeClr val="tx1"/>
                </a:solidFill>
              </a:rPr>
              <a:t>22 novembre 2014</a:t>
            </a:r>
            <a:endParaRPr lang="it-CH" b="0" i="0" dirty="0">
              <a:solidFill>
                <a:schemeClr val="tx1"/>
              </a:solidFill>
            </a:endParaRPr>
          </a:p>
          <a:p>
            <a:pPr marL="0" indent="0" algn="ctr">
              <a:buNone/>
            </a:pPr>
            <a:r>
              <a:rPr lang="it-CH" dirty="0" smtClean="0"/>
              <a:t>di Fabia Parola</a:t>
            </a:r>
            <a:endParaRPr lang="it-CH" dirty="0"/>
          </a:p>
        </p:txBody>
      </p:sp>
      <p:sp>
        <p:nvSpPr>
          <p:cNvPr id="5" name="Segnaposto numero diapositiva 4"/>
          <p:cNvSpPr>
            <a:spLocks noGrp="1"/>
          </p:cNvSpPr>
          <p:nvPr>
            <p:ph type="sldNum" sz="quarter" idx="12"/>
          </p:nvPr>
        </p:nvSpPr>
        <p:spPr/>
        <p:txBody>
          <a:bodyPr/>
          <a:lstStyle/>
          <a:p>
            <a:fld id="{ACD63915-7AF3-43D1-963E-5E4430BDF6AA}" type="slidenum">
              <a:rPr lang="it-CH" smtClean="0"/>
              <a:t>19</a:t>
            </a:fld>
            <a:endParaRPr lang="it-CH"/>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680" y="5116276"/>
            <a:ext cx="4636830" cy="3477624"/>
          </a:xfrm>
          <a:prstGeom prst="rect">
            <a:avLst/>
          </a:prstGeom>
        </p:spPr>
      </p:pic>
    </p:spTree>
    <p:extLst>
      <p:ext uri="{BB962C8B-B14F-4D97-AF65-F5344CB8AC3E}">
        <p14:creationId xmlns:p14="http://schemas.microsoft.com/office/powerpoint/2010/main" val="2277687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ACD63915-7AF3-43D1-963E-5E4430BDF6AA}" type="slidenum">
              <a:rPr lang="it-CH" smtClean="0"/>
              <a:t>2</a:t>
            </a:fld>
            <a:endParaRPr lang="it-CH"/>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08" t="6091" r="23610" b="23407"/>
          <a:stretch/>
        </p:blipFill>
        <p:spPr bwMode="auto">
          <a:xfrm>
            <a:off x="1645978" y="1475570"/>
            <a:ext cx="4015332" cy="434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499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half" idx="2"/>
          </p:nvPr>
        </p:nvSpPr>
        <p:spPr/>
        <p:txBody>
          <a:bodyPr>
            <a:noAutofit/>
          </a:bodyPr>
          <a:lstStyle/>
          <a:p>
            <a:pPr algn="just"/>
            <a:r>
              <a:rPr lang="it-CH" sz="1300" dirty="0"/>
              <a:t>Sabato 11 ottobre </a:t>
            </a:r>
            <a:r>
              <a:rPr lang="it-CH" sz="1300" dirty="0" smtClean="0"/>
              <a:t>in </a:t>
            </a:r>
            <a:r>
              <a:rPr lang="it-CH" sz="1300" dirty="0"/>
              <a:t>una giornata uggiosa, ci apprestiamo ad iniziare il nostro viaggio  alla volta del Piemonte. Dopo un simpatico viaggio in compagnia, ci ristoriamo </a:t>
            </a:r>
            <a:r>
              <a:rPr lang="it-CH" sz="1300" dirty="0" smtClean="0"/>
              <a:t>nell’agriturismo </a:t>
            </a:r>
            <a:r>
              <a:rPr lang="it-CH" sz="1300" i="1" dirty="0"/>
              <a:t>Cascina </a:t>
            </a:r>
            <a:r>
              <a:rPr lang="it-CH" sz="1300" i="1" dirty="0" err="1"/>
              <a:t>Rosenga</a:t>
            </a:r>
            <a:r>
              <a:rPr lang="it-CH" sz="1300" i="1" dirty="0"/>
              <a:t> </a:t>
            </a:r>
            <a:r>
              <a:rPr lang="it-CH" sz="1300" dirty="0"/>
              <a:t>dove assaporiamo le prelibatezze casalinghe, eseguite utilizzando prodotti locali.</a:t>
            </a:r>
          </a:p>
          <a:p>
            <a:pPr algn="just"/>
            <a:r>
              <a:rPr lang="it-CH" sz="1300" dirty="0"/>
              <a:t>Nel primo pomeriggio raggiungiamo il laboratorio Nicola Restauri ad Aramengo. Ad accoglierci la </a:t>
            </a:r>
            <a:r>
              <a:rPr lang="it-CH" sz="1300" dirty="0" smtClean="0"/>
              <a:t>signora </a:t>
            </a:r>
            <a:r>
              <a:rPr lang="it-CH" sz="1300" dirty="0"/>
              <a:t>Anna Rosa Nicola, suo marito Nicola Pisano ed altri componenti della famiglia Nicola.</a:t>
            </a:r>
          </a:p>
          <a:p>
            <a:pPr algn="just"/>
            <a:r>
              <a:rPr lang="it-CH" sz="1300" dirty="0"/>
              <a:t>Qui abbiamo ammirato alcune importanti opere di recente ristrutturazione e </a:t>
            </a:r>
            <a:r>
              <a:rPr lang="it-CH" sz="1300" dirty="0" smtClean="0"/>
              <a:t>ascoltato, </a:t>
            </a:r>
            <a:r>
              <a:rPr lang="it-CH" sz="1300" dirty="0"/>
              <a:t>affascinati le spiegazioni sul lungo processo di restaurazione di un opera d’arte. Un lavoro importante, meticoloso, un lavoro che consente di tutelare e mantenere un patrimonio inestimabile, il patrimonio </a:t>
            </a:r>
            <a:r>
              <a:rPr lang="it-CH" sz="1300" dirty="0" smtClean="0"/>
              <a:t>culturale.</a:t>
            </a:r>
            <a:endParaRPr lang="it-CH" sz="1300" dirty="0"/>
          </a:p>
          <a:p>
            <a:pPr algn="just"/>
            <a:r>
              <a:rPr lang="it-CH" sz="1300" dirty="0"/>
              <a:t>È a questo punto, con un cielo terso e con gli ultimi raggi di sole della giornata che ci congediamo dalla famiglia Nicola e salutiamo parte del nostro gruppo che fa ritorno in </a:t>
            </a:r>
            <a:r>
              <a:rPr lang="it-CH" sz="1300" dirty="0" smtClean="0"/>
              <a:t>Ticino. </a:t>
            </a:r>
          </a:p>
          <a:p>
            <a:pPr algn="just"/>
            <a:r>
              <a:rPr lang="it-CH" sz="1300" dirty="0" smtClean="0"/>
              <a:t>L’altra </a:t>
            </a:r>
            <a:r>
              <a:rPr lang="it-CH" sz="1300" dirty="0"/>
              <a:t>parte del gruppo invece, prosegue il viaggio per Valpone percorrendo le strade collinari: </a:t>
            </a:r>
            <a:r>
              <a:rPr lang="it-CH" sz="1300" dirty="0" err="1"/>
              <a:t>é</a:t>
            </a:r>
            <a:r>
              <a:rPr lang="it-CH" sz="1300" dirty="0"/>
              <a:t> stato uno spettacolo magico e unico, luoghi in cui appaiono come dal nulla città dagli antichi centri storici, panorami mozzafiato in cui, sui dolci pendii dominano antichi borghi e </a:t>
            </a:r>
            <a:r>
              <a:rPr lang="it-CH" sz="1300" dirty="0" smtClean="0"/>
              <a:t>castelli. Concludiamo </a:t>
            </a:r>
            <a:r>
              <a:rPr lang="it-CH" sz="1300" dirty="0"/>
              <a:t>la giornata con una cena a Barbaresco che risveglia i nostri sensi: la vista, il gusto e l’olfatto. </a:t>
            </a:r>
          </a:p>
          <a:p>
            <a:pPr algn="just"/>
            <a:r>
              <a:rPr lang="it-CH" sz="1300" dirty="0"/>
              <a:t>Domenica la giornata incomincia alla 84° edizione della Fiera Internazionale del Tartufo bianco d’Alba. Nel grande spazio che ospita il Mercato del Tartufo abbiamo potuto conoscere un po’ meglio questo prezioso fungo grazie al contatto diretto con i cercatori. Protagonisti di questo mercato non sono solo i Tartufi bianchi bensì i vini, la pasticceria artigianale, i formaggi, le paste all’uovo e i salumi.</a:t>
            </a:r>
          </a:p>
          <a:p>
            <a:pPr algn="just"/>
            <a:r>
              <a:rPr lang="it-CH" sz="1300" dirty="0"/>
              <a:t>All’ora di pranzo, prima di riprendere la strada verso casa, ci lasciamo deliziare il palato per l’ultima volta in un ristorante nel centro di Alba</a:t>
            </a:r>
            <a:r>
              <a:rPr lang="it-CH" sz="1300" dirty="0" smtClean="0"/>
              <a:t>.</a:t>
            </a:r>
          </a:p>
        </p:txBody>
      </p:sp>
      <p:sp>
        <p:nvSpPr>
          <p:cNvPr id="3" name="Titolo 2"/>
          <p:cNvSpPr>
            <a:spLocks noGrp="1"/>
          </p:cNvSpPr>
          <p:nvPr>
            <p:ph type="title"/>
          </p:nvPr>
        </p:nvSpPr>
        <p:spPr/>
        <p:txBody>
          <a:bodyPr/>
          <a:lstStyle/>
          <a:p>
            <a:r>
              <a:rPr lang="it-CH" sz="2400" dirty="0" smtClean="0"/>
              <a:t>Weekend in Piemonte</a:t>
            </a:r>
            <a:endParaRPr lang="it-CH" sz="2400" dirty="0"/>
          </a:p>
        </p:txBody>
      </p:sp>
      <p:sp>
        <p:nvSpPr>
          <p:cNvPr id="4" name="Segnaposto testo 3"/>
          <p:cNvSpPr>
            <a:spLocks noGrp="1"/>
          </p:cNvSpPr>
          <p:nvPr>
            <p:ph type="body" sz="quarter" idx="3"/>
          </p:nvPr>
        </p:nvSpPr>
        <p:spPr/>
        <p:txBody>
          <a:bodyPr/>
          <a:lstStyle/>
          <a:p>
            <a:pPr marL="0" indent="0" algn="ctr">
              <a:buNone/>
            </a:pPr>
            <a:r>
              <a:rPr lang="it-CH" i="0" dirty="0" smtClean="0"/>
              <a:t>Piemonte</a:t>
            </a:r>
          </a:p>
          <a:p>
            <a:pPr marL="0" indent="0" algn="ctr">
              <a:buNone/>
            </a:pPr>
            <a:r>
              <a:rPr lang="it-CH" b="0" i="0" dirty="0" smtClean="0">
                <a:solidFill>
                  <a:schemeClr val="tx1"/>
                </a:solidFill>
              </a:rPr>
              <a:t>Sabato 11 e domenica 12 ottobre 2014</a:t>
            </a:r>
          </a:p>
          <a:p>
            <a:pPr marL="0" indent="0" algn="ctr">
              <a:buNone/>
            </a:pPr>
            <a:r>
              <a:rPr lang="it-CH" dirty="0" smtClean="0"/>
              <a:t>di Giulia </a:t>
            </a:r>
            <a:r>
              <a:rPr lang="it-CH" dirty="0" err="1" smtClean="0"/>
              <a:t>Caratti</a:t>
            </a:r>
            <a:endParaRPr lang="it-CH" dirty="0"/>
          </a:p>
        </p:txBody>
      </p:sp>
      <p:sp>
        <p:nvSpPr>
          <p:cNvPr id="5" name="Segnaposto numero diapositiva 4"/>
          <p:cNvSpPr>
            <a:spLocks noGrp="1"/>
          </p:cNvSpPr>
          <p:nvPr>
            <p:ph type="sldNum" sz="quarter" idx="12"/>
          </p:nvPr>
        </p:nvSpPr>
        <p:spPr/>
        <p:txBody>
          <a:bodyPr/>
          <a:lstStyle/>
          <a:p>
            <a:fld id="{ACD63915-7AF3-43D1-963E-5E4430BDF6AA}" type="slidenum">
              <a:rPr lang="it-CH" smtClean="0"/>
              <a:t>20</a:t>
            </a:fld>
            <a:endParaRPr lang="it-CH"/>
          </a:p>
        </p:txBody>
      </p:sp>
    </p:spTree>
    <p:extLst>
      <p:ext uri="{BB962C8B-B14F-4D97-AF65-F5344CB8AC3E}">
        <p14:creationId xmlns:p14="http://schemas.microsoft.com/office/powerpoint/2010/main" val="434634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3"/>
          <p:cNvPicPr>
            <a:picLocks noChangeAspect="1"/>
          </p:cNvPicPr>
          <p:nvPr/>
        </p:nvPicPr>
        <p:blipFill rotWithShape="1">
          <a:blip r:embed="rId2" cstate="print">
            <a:extLst>
              <a:ext uri="{28A0092B-C50C-407E-A947-70E740481C1C}">
                <a14:useLocalDpi xmlns:a14="http://schemas.microsoft.com/office/drawing/2010/main" val="0"/>
              </a:ext>
            </a:extLst>
          </a:blip>
          <a:srcRect t="21214" r="13285"/>
          <a:stretch/>
        </p:blipFill>
        <p:spPr>
          <a:xfrm>
            <a:off x="2832448" y="6282109"/>
            <a:ext cx="3408220" cy="2322451"/>
          </a:xfrm>
          <a:prstGeom prst="rect">
            <a:avLst/>
          </a:prstGeom>
        </p:spPr>
      </p:pic>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64" y="472765"/>
            <a:ext cx="2920670" cy="2190502"/>
          </a:xfrm>
          <a:prstGeom prst="rect">
            <a:avLst/>
          </a:prstGeom>
        </p:spPr>
      </p:pic>
      <p:sp>
        <p:nvSpPr>
          <p:cNvPr id="3" name="Segnaposto numero diapositiva 2"/>
          <p:cNvSpPr>
            <a:spLocks noGrp="1"/>
          </p:cNvSpPr>
          <p:nvPr>
            <p:ph type="sldNum" sz="quarter" idx="12"/>
          </p:nvPr>
        </p:nvSpPr>
        <p:spPr/>
        <p:txBody>
          <a:bodyPr/>
          <a:lstStyle/>
          <a:p>
            <a:fld id="{ACD63915-7AF3-43D1-963E-5E4430BDF6AA}" type="slidenum">
              <a:rPr lang="it-CH" smtClean="0"/>
              <a:t>21</a:t>
            </a:fld>
            <a:endParaRPr lang="it-CH"/>
          </a:p>
        </p:txBody>
      </p:sp>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l="13854" t="33774" r="18655" b="18706"/>
          <a:stretch/>
        </p:blipFill>
        <p:spPr>
          <a:xfrm>
            <a:off x="589844" y="2987780"/>
            <a:ext cx="5668018" cy="2993153"/>
          </a:xfrm>
          <a:prstGeom prst="rect">
            <a:avLst/>
          </a:prstGeom>
        </p:spPr>
      </p:pic>
      <p:pic>
        <p:nvPicPr>
          <p:cNvPr id="14" name="Immagin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100" y="6265183"/>
            <a:ext cx="1752750" cy="2337000"/>
          </a:xfrm>
          <a:prstGeom prst="rect">
            <a:avLst/>
          </a:prstGeom>
        </p:spPr>
      </p:pic>
      <p:pic>
        <p:nvPicPr>
          <p:cNvPr id="15" name="Immagine 14"/>
          <p:cNvPicPr>
            <a:picLocks noChangeAspect="1"/>
          </p:cNvPicPr>
          <p:nvPr/>
        </p:nvPicPr>
        <p:blipFill rotWithShape="1">
          <a:blip r:embed="rId6" cstate="print">
            <a:extLst>
              <a:ext uri="{28A0092B-C50C-407E-A947-70E740481C1C}">
                <a14:useLocalDpi xmlns:a14="http://schemas.microsoft.com/office/drawing/2010/main" val="0"/>
              </a:ext>
            </a:extLst>
          </a:blip>
          <a:srcRect l="13950" t="9289" r="16214" b="5928"/>
          <a:stretch/>
        </p:blipFill>
        <p:spPr>
          <a:xfrm>
            <a:off x="3861060" y="478582"/>
            <a:ext cx="2391871" cy="2177861"/>
          </a:xfrm>
          <a:prstGeom prst="rect">
            <a:avLst/>
          </a:prstGeom>
        </p:spPr>
      </p:pic>
    </p:spTree>
    <p:extLst>
      <p:ext uri="{BB962C8B-B14F-4D97-AF65-F5344CB8AC3E}">
        <p14:creationId xmlns:p14="http://schemas.microsoft.com/office/powerpoint/2010/main" val="1742410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Segnaposto contenut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164" y="4355970"/>
            <a:ext cx="2675272" cy="2006454"/>
          </a:xfrm>
          <a:prstGeom prst="rect">
            <a:avLst/>
          </a:prstGeom>
        </p:spPr>
      </p:pic>
      <p:pic>
        <p:nvPicPr>
          <p:cNvPr id="18" name="Segnaposto contenuto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813" y="4356474"/>
            <a:ext cx="2675273" cy="2006454"/>
          </a:xfrm>
          <a:prstGeom prst="rect">
            <a:avLst/>
          </a:prstGeom>
        </p:spPr>
      </p:pic>
      <p:pic>
        <p:nvPicPr>
          <p:cNvPr id="12" name="Segnaposto contenuto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50" y="6596470"/>
            <a:ext cx="2675272" cy="2006455"/>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425" y="2128684"/>
            <a:ext cx="2675272" cy="2006454"/>
          </a:xfrm>
          <a:prstGeom prst="rect">
            <a:avLst/>
          </a:prstGeom>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23" y="2123660"/>
            <a:ext cx="2675273" cy="2006454"/>
          </a:xfrm>
          <a:prstGeom prst="rect">
            <a:avLst/>
          </a:prstGeom>
        </p:spPr>
      </p:pic>
      <p:pic>
        <p:nvPicPr>
          <p:cNvPr id="17" name="Immagin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8932" y="6586945"/>
            <a:ext cx="2690153" cy="2017615"/>
          </a:xfrm>
          <a:prstGeom prst="rect">
            <a:avLst/>
          </a:prstGeom>
        </p:spPr>
      </p:pic>
      <p:sp>
        <p:nvSpPr>
          <p:cNvPr id="3" name="Titolo 2"/>
          <p:cNvSpPr>
            <a:spLocks noGrp="1"/>
          </p:cNvSpPr>
          <p:nvPr>
            <p:ph type="title"/>
          </p:nvPr>
        </p:nvSpPr>
        <p:spPr/>
        <p:txBody>
          <a:bodyPr/>
          <a:lstStyle/>
          <a:p>
            <a:r>
              <a:rPr lang="it-CH" sz="2400" dirty="0" smtClean="0"/>
              <a:t>Fotografie</a:t>
            </a:r>
            <a:endParaRPr lang="it-CH" sz="2400" dirty="0"/>
          </a:p>
        </p:txBody>
      </p:sp>
      <p:sp>
        <p:nvSpPr>
          <p:cNvPr id="6" name="Segnaposto testo 5"/>
          <p:cNvSpPr>
            <a:spLocks noGrp="1"/>
          </p:cNvSpPr>
          <p:nvPr>
            <p:ph type="body" sz="quarter" idx="3"/>
          </p:nvPr>
        </p:nvSpPr>
        <p:spPr/>
        <p:txBody>
          <a:bodyPr/>
          <a:lstStyle/>
          <a:p>
            <a:endParaRPr lang="it-CH"/>
          </a:p>
        </p:txBody>
      </p:sp>
      <p:sp>
        <p:nvSpPr>
          <p:cNvPr id="5" name="Segnaposto numero diapositiva 4"/>
          <p:cNvSpPr>
            <a:spLocks noGrp="1"/>
          </p:cNvSpPr>
          <p:nvPr>
            <p:ph type="sldNum" sz="quarter" idx="12"/>
          </p:nvPr>
        </p:nvSpPr>
        <p:spPr/>
        <p:txBody>
          <a:bodyPr/>
          <a:lstStyle/>
          <a:p>
            <a:fld id="{ACD63915-7AF3-43D1-963E-5E4430BDF6AA}" type="slidenum">
              <a:rPr lang="it-CH" smtClean="0"/>
              <a:t>22</a:t>
            </a:fld>
            <a:endParaRPr lang="it-CH"/>
          </a:p>
        </p:txBody>
      </p:sp>
    </p:spTree>
    <p:extLst>
      <p:ext uri="{BB962C8B-B14F-4D97-AF65-F5344CB8AC3E}">
        <p14:creationId xmlns:p14="http://schemas.microsoft.com/office/powerpoint/2010/main" val="3636790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contenuto 3"/>
          <p:cNvPicPr>
            <a:picLocks noGrp="1" noChangeAspect="1"/>
          </p:cNvPicPr>
          <p:nvPr>
            <p:ph sz="half" idx="4294967295"/>
          </p:nvPr>
        </p:nvPicPr>
        <p:blipFill rotWithShape="1">
          <a:blip r:embed="rId2" cstate="print">
            <a:extLst>
              <a:ext uri="{28A0092B-C50C-407E-A947-70E740481C1C}">
                <a14:useLocalDpi xmlns:a14="http://schemas.microsoft.com/office/drawing/2010/main" val="0"/>
              </a:ext>
            </a:extLst>
          </a:blip>
          <a:srcRect l="12029"/>
          <a:stretch/>
        </p:blipFill>
        <p:spPr>
          <a:xfrm>
            <a:off x="3581423" y="2115992"/>
            <a:ext cx="2675602" cy="2028644"/>
          </a:xfrm>
          <a:prstGeom prst="rect">
            <a:avLst/>
          </a:prstGeom>
        </p:spPr>
      </p:pic>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24" y="2123660"/>
            <a:ext cx="2675271" cy="2006454"/>
          </a:xfrm>
          <a:prstGeom prst="rect">
            <a:avLst/>
          </a:prstGeom>
        </p:spPr>
      </p:pic>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932" y="6585623"/>
            <a:ext cx="2689734" cy="2017301"/>
          </a:xfrm>
          <a:prstGeom prst="rect">
            <a:avLst/>
          </a:prstGeom>
        </p:spPr>
      </p:pic>
      <p:pic>
        <p:nvPicPr>
          <p:cNvPr id="15" name="Immagin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404" y="4354030"/>
            <a:ext cx="2677032" cy="2007775"/>
          </a:xfrm>
          <a:prstGeom prst="rect">
            <a:avLst/>
          </a:prstGeom>
        </p:spPr>
      </p:pic>
      <p:pic>
        <p:nvPicPr>
          <p:cNvPr id="19" name="Segnaposto contenuto 9"/>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600134" y="6596470"/>
            <a:ext cx="2671062" cy="2003296"/>
          </a:xfrm>
        </p:spPr>
      </p:pic>
      <p:pic>
        <p:nvPicPr>
          <p:cNvPr id="20" name="Immagin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0323" y="4356473"/>
            <a:ext cx="2673776" cy="2005331"/>
          </a:xfrm>
          <a:prstGeom prst="rect">
            <a:avLst/>
          </a:prstGeom>
        </p:spPr>
      </p:pic>
      <p:sp>
        <p:nvSpPr>
          <p:cNvPr id="3" name="Titolo 2"/>
          <p:cNvSpPr>
            <a:spLocks noGrp="1"/>
          </p:cNvSpPr>
          <p:nvPr>
            <p:ph type="title"/>
          </p:nvPr>
        </p:nvSpPr>
        <p:spPr/>
        <p:txBody>
          <a:bodyPr/>
          <a:lstStyle/>
          <a:p>
            <a:r>
              <a:rPr lang="it-CH" sz="2400" dirty="0" smtClean="0"/>
              <a:t>Fotografie</a:t>
            </a:r>
            <a:endParaRPr lang="it-CH" sz="2400" dirty="0"/>
          </a:p>
        </p:txBody>
      </p:sp>
      <p:sp>
        <p:nvSpPr>
          <p:cNvPr id="6" name="Segnaposto testo 5"/>
          <p:cNvSpPr>
            <a:spLocks noGrp="1"/>
          </p:cNvSpPr>
          <p:nvPr>
            <p:ph type="body" sz="quarter" idx="3"/>
          </p:nvPr>
        </p:nvSpPr>
        <p:spPr/>
        <p:txBody>
          <a:bodyPr/>
          <a:lstStyle/>
          <a:p>
            <a:endParaRPr lang="it-CH"/>
          </a:p>
        </p:txBody>
      </p:sp>
      <p:sp>
        <p:nvSpPr>
          <p:cNvPr id="5" name="Segnaposto numero diapositiva 4"/>
          <p:cNvSpPr>
            <a:spLocks noGrp="1"/>
          </p:cNvSpPr>
          <p:nvPr>
            <p:ph type="sldNum" sz="quarter" idx="12"/>
          </p:nvPr>
        </p:nvSpPr>
        <p:spPr/>
        <p:txBody>
          <a:bodyPr/>
          <a:lstStyle/>
          <a:p>
            <a:fld id="{ACD63915-7AF3-43D1-963E-5E4430BDF6AA}" type="slidenum">
              <a:rPr lang="it-CH" smtClean="0"/>
              <a:t>23</a:t>
            </a:fld>
            <a:endParaRPr lang="it-CH"/>
          </a:p>
        </p:txBody>
      </p:sp>
    </p:spTree>
    <p:extLst>
      <p:ext uri="{BB962C8B-B14F-4D97-AF65-F5344CB8AC3E}">
        <p14:creationId xmlns:p14="http://schemas.microsoft.com/office/powerpoint/2010/main" val="4158780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9275" y="3557282"/>
            <a:ext cx="5759450" cy="2215173"/>
          </a:xfrm>
        </p:spPr>
      </p:pic>
    </p:spTree>
    <p:extLst>
      <p:ext uri="{BB962C8B-B14F-4D97-AF65-F5344CB8AC3E}">
        <p14:creationId xmlns:p14="http://schemas.microsoft.com/office/powerpoint/2010/main" val="2636241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half" idx="2"/>
          </p:nvPr>
        </p:nvSpPr>
        <p:spPr/>
        <p:txBody>
          <a:bodyPr>
            <a:noAutofit/>
          </a:bodyPr>
          <a:lstStyle/>
          <a:p>
            <a:r>
              <a:rPr lang="it-CH" sz="2000" b="1" dirty="0" smtClean="0"/>
              <a:t>Lettera del Presidente				p. 4</a:t>
            </a:r>
          </a:p>
          <a:p>
            <a:r>
              <a:rPr lang="it-CH" sz="2000" b="1" dirty="0"/>
              <a:t>Il </a:t>
            </a:r>
            <a:r>
              <a:rPr lang="it-CH" sz="2000" b="1" dirty="0" err="1" smtClean="0"/>
              <a:t>Rotaract</a:t>
            </a:r>
            <a:r>
              <a:rPr lang="it-CH" sz="2000" b="1" dirty="0" smtClean="0"/>
              <a:t> &amp; </a:t>
            </a:r>
            <a:r>
              <a:rPr lang="it-CH" sz="2000" b="1" dirty="0" err="1" smtClean="0"/>
              <a:t>Rotaract</a:t>
            </a:r>
            <a:r>
              <a:rPr lang="it-CH" sz="2000" b="1" dirty="0" smtClean="0"/>
              <a:t> Lugano–Ceresio</a:t>
            </a:r>
            <a:r>
              <a:rPr lang="it-CH" sz="2000" b="1" dirty="0"/>
              <a:t>	</a:t>
            </a:r>
            <a:r>
              <a:rPr lang="it-CH" sz="2000" b="1" dirty="0" smtClean="0"/>
              <a:t>p. 5</a:t>
            </a:r>
            <a:endParaRPr lang="it-CH" sz="2000" b="1" dirty="0"/>
          </a:p>
          <a:p>
            <a:r>
              <a:rPr lang="it-CH" sz="2000" b="1" dirty="0"/>
              <a:t>	</a:t>
            </a:r>
          </a:p>
          <a:p>
            <a:r>
              <a:rPr lang="it-CH" sz="2000" b="1" u="sng" dirty="0"/>
              <a:t>Eventi:</a:t>
            </a:r>
          </a:p>
          <a:p>
            <a:pPr marL="342900" indent="-342900">
              <a:buFontTx/>
              <a:buChar char="-"/>
            </a:pPr>
            <a:r>
              <a:rPr lang="it-CH" sz="2000" b="1" dirty="0" smtClean="0"/>
              <a:t>Cena </a:t>
            </a:r>
            <a:r>
              <a:rPr lang="it-CH" sz="2000" b="1" dirty="0"/>
              <a:t>di </a:t>
            </a:r>
            <a:r>
              <a:rPr lang="it-CH" sz="2000" b="1" dirty="0" smtClean="0"/>
              <a:t>Natale 2013</a:t>
            </a:r>
            <a:r>
              <a:rPr lang="it-CH" sz="2000" b="1" dirty="0"/>
              <a:t>			</a:t>
            </a:r>
            <a:r>
              <a:rPr lang="it-CH" sz="2000" b="1" dirty="0" smtClean="0"/>
              <a:t>	p. 6</a:t>
            </a:r>
            <a:endParaRPr lang="it-CH" sz="2000" b="1" dirty="0"/>
          </a:p>
          <a:p>
            <a:pPr marL="342900" indent="-342900">
              <a:buFontTx/>
              <a:buChar char="-"/>
            </a:pPr>
            <a:r>
              <a:rPr lang="it-CH" sz="2000" b="1" dirty="0" smtClean="0"/>
              <a:t>Sciata a </a:t>
            </a:r>
            <a:r>
              <a:rPr lang="it-CH" sz="2000" b="1" dirty="0" err="1" smtClean="0"/>
              <a:t>Lenzerheide</a:t>
            </a:r>
            <a:r>
              <a:rPr lang="it-CH" sz="2000" b="1" dirty="0"/>
              <a:t>		</a:t>
            </a:r>
            <a:r>
              <a:rPr lang="it-CH" sz="2000" b="1" dirty="0" smtClean="0"/>
              <a:t>	p. 7</a:t>
            </a:r>
            <a:endParaRPr lang="it-CH" sz="2000" b="1" dirty="0"/>
          </a:p>
          <a:p>
            <a:pPr marL="342900" indent="-342900">
              <a:buFontTx/>
              <a:buChar char="-"/>
            </a:pPr>
            <a:r>
              <a:rPr lang="it-CH" sz="2000" b="1" dirty="0" smtClean="0"/>
              <a:t>Weekend </a:t>
            </a:r>
            <a:r>
              <a:rPr lang="it-CH" sz="2000" b="1" dirty="0"/>
              <a:t>a Bormio		</a:t>
            </a:r>
            <a:r>
              <a:rPr lang="it-CH" sz="2000" b="1" dirty="0" smtClean="0"/>
              <a:t>		p. 8</a:t>
            </a:r>
            <a:endParaRPr lang="it-CH" sz="2000" b="1" dirty="0"/>
          </a:p>
          <a:p>
            <a:pPr marL="342900" indent="-342900">
              <a:buFontTx/>
              <a:buChar char="-"/>
            </a:pPr>
            <a:r>
              <a:rPr lang="it-CH" sz="2000" b="1" dirty="0" smtClean="0"/>
              <a:t>Cena con ospite	</a:t>
            </a:r>
            <a:r>
              <a:rPr lang="it-CH" sz="2000" b="1" dirty="0"/>
              <a:t>		</a:t>
            </a:r>
            <a:r>
              <a:rPr lang="it-CH" sz="2000" b="1" dirty="0" smtClean="0"/>
              <a:t>	p. 9</a:t>
            </a:r>
            <a:endParaRPr lang="it-CH" sz="2000" b="1" dirty="0"/>
          </a:p>
          <a:p>
            <a:pPr marL="342900" indent="-342900">
              <a:buFontTx/>
              <a:buChar char="-"/>
            </a:pPr>
            <a:r>
              <a:rPr lang="it-CH" sz="2000" b="1" dirty="0"/>
              <a:t>Serata liceali				p. </a:t>
            </a:r>
            <a:r>
              <a:rPr lang="it-CH" sz="2000" b="1" dirty="0" smtClean="0"/>
              <a:t>9</a:t>
            </a:r>
            <a:endParaRPr lang="it-CH" sz="2000" b="1" dirty="0"/>
          </a:p>
          <a:p>
            <a:pPr marL="342900" indent="-342900">
              <a:buFontTx/>
              <a:buChar char="-"/>
            </a:pPr>
            <a:r>
              <a:rPr lang="it-CH" sz="2000" b="1" dirty="0" smtClean="0"/>
              <a:t>Visita alla diga </a:t>
            </a:r>
            <a:r>
              <a:rPr lang="it-CH" sz="2000" b="1" dirty="0" err="1" smtClean="0"/>
              <a:t>Verzasca</a:t>
            </a:r>
            <a:r>
              <a:rPr lang="it-CH" sz="2000" b="1" dirty="0" smtClean="0"/>
              <a:t>			p. 10</a:t>
            </a:r>
          </a:p>
          <a:p>
            <a:pPr marL="342900" indent="-342900">
              <a:buFontTx/>
              <a:buChar char="-"/>
            </a:pPr>
            <a:r>
              <a:rPr lang="it-CH" sz="2000" b="1" dirty="0" smtClean="0"/>
              <a:t>Clown dottori				p. 12</a:t>
            </a:r>
          </a:p>
          <a:p>
            <a:pPr marL="342900" indent="-342900">
              <a:buFontTx/>
              <a:buChar char="-"/>
            </a:pPr>
            <a:r>
              <a:rPr lang="it-CH" sz="2000" b="1" dirty="0" smtClean="0"/>
              <a:t>Acquaticissima				p. 14</a:t>
            </a:r>
          </a:p>
          <a:p>
            <a:pPr marL="342900" indent="-342900">
              <a:buFontTx/>
              <a:buChar char="-"/>
            </a:pPr>
            <a:r>
              <a:rPr lang="it-CH" sz="2000" b="1" dirty="0" err="1" smtClean="0"/>
              <a:t>Greenhope</a:t>
            </a:r>
            <a:r>
              <a:rPr lang="it-CH" sz="2000" b="1" dirty="0" smtClean="0"/>
              <a:t> </a:t>
            </a:r>
            <a:r>
              <a:rPr lang="it-CH" sz="2000" b="1" dirty="0" err="1" smtClean="0"/>
              <a:t>Sanbike</a:t>
            </a:r>
            <a:r>
              <a:rPr lang="it-CH" sz="2000" b="1" dirty="0" smtClean="0"/>
              <a:t>				p. 16</a:t>
            </a:r>
          </a:p>
          <a:p>
            <a:pPr marL="342900" indent="-342900">
              <a:buFontTx/>
              <a:buChar char="-"/>
            </a:pPr>
            <a:r>
              <a:rPr lang="it-CH" sz="2000" b="1" dirty="0" smtClean="0"/>
              <a:t>Grigliata di beneficenza 			p. 18</a:t>
            </a:r>
          </a:p>
          <a:p>
            <a:pPr marL="342900" indent="-342900">
              <a:buFontTx/>
              <a:buChar char="-"/>
            </a:pPr>
            <a:r>
              <a:rPr lang="it-CH" sz="2000" b="1" dirty="0"/>
              <a:t>Mostra Segantini 				p. </a:t>
            </a:r>
            <a:r>
              <a:rPr lang="it-CH" sz="2000" b="1" dirty="0" smtClean="0"/>
              <a:t>19</a:t>
            </a:r>
            <a:endParaRPr lang="it-CH" sz="2000" b="1" dirty="0"/>
          </a:p>
          <a:p>
            <a:pPr marL="342900" indent="-342900">
              <a:buFontTx/>
              <a:buChar char="-"/>
            </a:pPr>
            <a:r>
              <a:rPr lang="it-CH" sz="2000" b="1" dirty="0" smtClean="0"/>
              <a:t>Weekend in Piemonte			p. 20</a:t>
            </a:r>
          </a:p>
          <a:p>
            <a:r>
              <a:rPr lang="it-CH" sz="2000" b="1" dirty="0"/>
              <a:t> </a:t>
            </a:r>
          </a:p>
          <a:p>
            <a:r>
              <a:rPr lang="it-CH" sz="2000" b="1" dirty="0" smtClean="0"/>
              <a:t>Fotografie					p. 22</a:t>
            </a:r>
            <a:endParaRPr lang="it-CH" sz="2000" b="1" dirty="0"/>
          </a:p>
        </p:txBody>
      </p:sp>
      <p:sp>
        <p:nvSpPr>
          <p:cNvPr id="3" name="Titolo 2"/>
          <p:cNvSpPr>
            <a:spLocks noGrp="1"/>
          </p:cNvSpPr>
          <p:nvPr>
            <p:ph type="title"/>
          </p:nvPr>
        </p:nvSpPr>
        <p:spPr/>
        <p:txBody>
          <a:bodyPr/>
          <a:lstStyle/>
          <a:p>
            <a:r>
              <a:rPr lang="it-CH" sz="2400" dirty="0" smtClean="0"/>
              <a:t>Indice</a:t>
            </a:r>
            <a:endParaRPr lang="it-CH" sz="2400" dirty="0"/>
          </a:p>
        </p:txBody>
      </p:sp>
      <p:sp>
        <p:nvSpPr>
          <p:cNvPr id="4" name="Segnaposto testo 3"/>
          <p:cNvSpPr>
            <a:spLocks noGrp="1"/>
          </p:cNvSpPr>
          <p:nvPr>
            <p:ph type="body" sz="quarter" idx="3"/>
          </p:nvPr>
        </p:nvSpPr>
        <p:spPr/>
        <p:txBody>
          <a:bodyPr/>
          <a:lstStyle/>
          <a:p>
            <a:endParaRPr lang="it-CH" dirty="0"/>
          </a:p>
        </p:txBody>
      </p:sp>
      <p:sp>
        <p:nvSpPr>
          <p:cNvPr id="5" name="Segnaposto numero diapositiva 4"/>
          <p:cNvSpPr>
            <a:spLocks noGrp="1"/>
          </p:cNvSpPr>
          <p:nvPr>
            <p:ph type="sldNum" sz="quarter" idx="12"/>
          </p:nvPr>
        </p:nvSpPr>
        <p:spPr/>
        <p:txBody>
          <a:bodyPr/>
          <a:lstStyle/>
          <a:p>
            <a:fld id="{ACD63915-7AF3-43D1-963E-5E4430BDF6AA}" type="slidenum">
              <a:rPr lang="it-CH" smtClean="0"/>
              <a:t>3</a:t>
            </a:fld>
            <a:endParaRPr lang="it-CH"/>
          </a:p>
        </p:txBody>
      </p:sp>
    </p:spTree>
    <p:extLst>
      <p:ext uri="{BB962C8B-B14F-4D97-AF65-F5344CB8AC3E}">
        <p14:creationId xmlns:p14="http://schemas.microsoft.com/office/powerpoint/2010/main" val="3334743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1"/>
          <p:cNvSpPr>
            <a:spLocks noGrp="1"/>
          </p:cNvSpPr>
          <p:nvPr>
            <p:ph sz="half" idx="2"/>
          </p:nvPr>
        </p:nvSpPr>
        <p:spPr/>
        <p:txBody>
          <a:bodyPr>
            <a:noAutofit/>
          </a:bodyPr>
          <a:lstStyle/>
          <a:p>
            <a:pPr algn="just"/>
            <a:r>
              <a:rPr lang="it-IT" sz="1300" dirty="0" smtClean="0"/>
              <a:t>Carissimi </a:t>
            </a:r>
            <a:r>
              <a:rPr lang="it-IT" sz="1300" dirty="0"/>
              <a:t>soci, </a:t>
            </a:r>
            <a:endParaRPr lang="it-IT" sz="1300" dirty="0" smtClean="0"/>
          </a:p>
          <a:p>
            <a:pPr algn="just"/>
            <a:r>
              <a:rPr lang="it-IT" sz="1300" dirty="0" smtClean="0"/>
              <a:t>cari </a:t>
            </a:r>
            <a:r>
              <a:rPr lang="it-IT" sz="1300" dirty="0"/>
              <a:t>sostenitori, amici e lettori,</a:t>
            </a:r>
            <a:endParaRPr lang="it-CH" sz="1300" dirty="0"/>
          </a:p>
          <a:p>
            <a:pPr algn="just"/>
            <a:r>
              <a:rPr lang="it-IT" sz="1300" dirty="0"/>
              <a:t>desidero innanzi tutto ringraziare tutti coloro che hanno collaborato attivamente durante l’intero anno trascorso e che hanno reso possibile lo sviluppo e la realizzazione degli eventi illustrati nel presente bollettino. Attraverso questi sforzi, infatti, insieme siamo riusciti a tener vivo lo spirito di servizio e di amicizia che da sempre costituisce l’anima e la ragion d’essere del </a:t>
            </a:r>
            <a:r>
              <a:rPr lang="it-IT" sz="1300" dirty="0" err="1"/>
              <a:t>Rotaract</a:t>
            </a:r>
            <a:r>
              <a:rPr lang="it-IT" sz="1300" dirty="0"/>
              <a:t>.</a:t>
            </a:r>
            <a:endParaRPr lang="it-CH" sz="1300" dirty="0"/>
          </a:p>
          <a:p>
            <a:pPr algn="just"/>
            <a:r>
              <a:rPr lang="it-IT" sz="1300" dirty="0"/>
              <a:t>Ed è proprio sul concetto di amicizia che vorrei porre l’accento in questa mia breve introduzione, prima di lasciarvi sfogliare con piacere ed orgoglio quanto inverato dal nostro club.</a:t>
            </a:r>
            <a:endParaRPr lang="it-CH" sz="1300" dirty="0"/>
          </a:p>
          <a:p>
            <a:pPr algn="just"/>
            <a:r>
              <a:rPr lang="it-IT" sz="1300" dirty="0"/>
              <a:t>In un periodo dove l’idea di </a:t>
            </a:r>
            <a:r>
              <a:rPr lang="it-IT" sz="1300" i="1" dirty="0"/>
              <a:t>amicizia</a:t>
            </a:r>
            <a:r>
              <a:rPr lang="it-IT" sz="1300" dirty="0"/>
              <a:t> è stata completamente stravolta e snaturata dai </a:t>
            </a:r>
            <a:r>
              <a:rPr lang="it-IT" sz="1300" i="1" dirty="0"/>
              <a:t>social networks</a:t>
            </a:r>
            <a:r>
              <a:rPr lang="it-IT" sz="1300" dirty="0"/>
              <a:t>, i quali sono stati per l’appunto concepiti allo scopo di favorire la socializzazione ed il contatto tra le persone, risulta paradossalmente sempre più difficile instaurare e coltivare delle sincere e profonde relazioni umane. Motivo questo che mi spinge a sostenere con sempre crescente vigore e convinzione il genere di attività promosse da un club di servizio come il nostro. Non c’è infatti occasione più propizia come la condivisione di momenti in cui occorre mettersi personalmente in gioco per sviluppare e rafforzare dei rapporti di amicizia duraturi. Attraverso attività di servizio alla comunità, così come visite culturali o aziendali, cene e riunioni, ritengo che il nostro gruppo di soci abbia davvero potuto consolidarsi in maniera positiva e che sia nato un gruppo di amici.</a:t>
            </a:r>
          </a:p>
          <a:p>
            <a:pPr algn="just"/>
            <a:r>
              <a:rPr lang="it-IT" sz="1300" dirty="0"/>
              <a:t>Nel corso della giornata organizzata in collaborazione con </a:t>
            </a:r>
            <a:r>
              <a:rPr lang="it-IT" sz="1300" i="1" dirty="0"/>
              <a:t>l’Associazione Ridere per Vivere</a:t>
            </a:r>
            <a:r>
              <a:rPr lang="it-IT" sz="1300" dirty="0"/>
              <a:t>, dove abbiamo potuto conoscere da vicino la splendida realtà della comico-terapia, ricordo con estremo piacere il momento in cui, ad occhi chiusi, ci siamo lasciati cadere tra le braccia dei nostri compagni di gioco, conosciuti e sconosciuti, per poi farci trasportare a loro piacimento.</a:t>
            </a:r>
          </a:p>
          <a:p>
            <a:pPr algn="just"/>
            <a:r>
              <a:rPr lang="it-IT" sz="1300" dirty="0" smtClean="0"/>
              <a:t>Il </a:t>
            </a:r>
            <a:r>
              <a:rPr lang="it-IT" sz="1300" dirty="0"/>
              <a:t>messaggio che desidero lasciarvi è proprio questo: nelle nostre giornate frenetiche e cariche di impegni, non dimentichiamo di ritagliarci del tempo per coltivare con cura le relazioni umane e cogliamo l’occasione per talvolta chiudere gli occhi e lasciarci andare. Solo così potremo sentire quelle braccia che ci sorreggono e che ci aiutano nel nostro cammino. </a:t>
            </a:r>
            <a:endParaRPr lang="it-CH" sz="1300" dirty="0"/>
          </a:p>
          <a:p>
            <a:pPr algn="just"/>
            <a:r>
              <a:rPr lang="it-IT" sz="1300" dirty="0"/>
              <a:t>Vi auguro una buona lettura e vi ringrazio nuovamente per il sostegno e la fiducia.</a:t>
            </a:r>
            <a:endParaRPr lang="it-CH" sz="1300" dirty="0"/>
          </a:p>
          <a:p>
            <a:endParaRPr lang="it-CH" sz="1300" dirty="0"/>
          </a:p>
        </p:txBody>
      </p:sp>
      <p:sp>
        <p:nvSpPr>
          <p:cNvPr id="3" name="Titolo 2"/>
          <p:cNvSpPr>
            <a:spLocks noGrp="1"/>
          </p:cNvSpPr>
          <p:nvPr>
            <p:ph type="title"/>
          </p:nvPr>
        </p:nvSpPr>
        <p:spPr/>
        <p:txBody>
          <a:bodyPr/>
          <a:lstStyle/>
          <a:p>
            <a:r>
              <a:rPr lang="it-CH" sz="2400" dirty="0" smtClean="0"/>
              <a:t>Lettera del Presidente</a:t>
            </a:r>
            <a:endParaRPr lang="it-CH" sz="2400" dirty="0"/>
          </a:p>
        </p:txBody>
      </p:sp>
      <p:sp>
        <p:nvSpPr>
          <p:cNvPr id="4" name="Segnaposto testo 3"/>
          <p:cNvSpPr>
            <a:spLocks noGrp="1"/>
          </p:cNvSpPr>
          <p:nvPr>
            <p:ph type="body" sz="quarter" idx="3"/>
          </p:nvPr>
        </p:nvSpPr>
        <p:spPr/>
        <p:txBody>
          <a:bodyPr/>
          <a:lstStyle/>
          <a:p>
            <a:pPr marL="0" indent="0" algn="ctr">
              <a:buNone/>
            </a:pPr>
            <a:r>
              <a:rPr lang="it-CH" dirty="0" smtClean="0"/>
              <a:t>di Federico Mion</a:t>
            </a:r>
          </a:p>
          <a:p>
            <a:pPr marL="0" indent="0" algn="ctr">
              <a:buNone/>
            </a:pPr>
            <a:r>
              <a:rPr lang="it-CH" dirty="0" smtClean="0"/>
              <a:t>Presidente 2014-2015</a:t>
            </a:r>
            <a:endParaRPr lang="it-CH" dirty="0"/>
          </a:p>
        </p:txBody>
      </p:sp>
      <p:sp>
        <p:nvSpPr>
          <p:cNvPr id="5" name="Segnaposto numero diapositiva 4"/>
          <p:cNvSpPr>
            <a:spLocks noGrp="1"/>
          </p:cNvSpPr>
          <p:nvPr>
            <p:ph type="sldNum" sz="quarter" idx="12"/>
          </p:nvPr>
        </p:nvSpPr>
        <p:spPr/>
        <p:txBody>
          <a:bodyPr/>
          <a:lstStyle/>
          <a:p>
            <a:fld id="{ACD63915-7AF3-43D1-963E-5E4430BDF6AA}" type="slidenum">
              <a:rPr lang="it-CH" smtClean="0"/>
              <a:t>4</a:t>
            </a:fld>
            <a:endParaRPr lang="it-CH" dirty="0"/>
          </a:p>
        </p:txBody>
      </p:sp>
    </p:spTree>
    <p:extLst>
      <p:ext uri="{BB962C8B-B14F-4D97-AF65-F5344CB8AC3E}">
        <p14:creationId xmlns:p14="http://schemas.microsoft.com/office/powerpoint/2010/main" val="36742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half" idx="2"/>
          </p:nvPr>
        </p:nvSpPr>
        <p:spPr/>
        <p:txBody>
          <a:bodyPr>
            <a:noAutofit/>
          </a:bodyPr>
          <a:lstStyle/>
          <a:p>
            <a:pPr algn="just"/>
            <a:r>
              <a:rPr lang="it-IT" sz="1300" dirty="0" smtClean="0"/>
              <a:t>Il </a:t>
            </a:r>
            <a:r>
              <a:rPr lang="it-IT" sz="1300" dirty="0" err="1" smtClean="0"/>
              <a:t>Rotaract</a:t>
            </a:r>
            <a:r>
              <a:rPr lang="it-IT" sz="1300" dirty="0" smtClean="0"/>
              <a:t> è un’associazione promossa dal Rotary International e dedicata a uomini e donne di età compresa tra i 18 e i 30 anni. </a:t>
            </a:r>
            <a:endParaRPr lang="it-CH" sz="1300" dirty="0" smtClean="0"/>
          </a:p>
          <a:p>
            <a:pPr algn="just"/>
            <a:r>
              <a:rPr lang="it-IT" sz="1300" dirty="0" smtClean="0"/>
              <a:t>Ogni </a:t>
            </a:r>
            <a:r>
              <a:rPr lang="it-IT" sz="1300" dirty="0" err="1" smtClean="0"/>
              <a:t>Rotaract</a:t>
            </a:r>
            <a:r>
              <a:rPr lang="it-IT" sz="1300" dirty="0" smtClean="0"/>
              <a:t> club si appoggia alla comunità o ad un’università ed è patrocinato dal Rotary club locale. </a:t>
            </a:r>
            <a:endParaRPr lang="it-CH" sz="1300" dirty="0" smtClean="0"/>
          </a:p>
          <a:p>
            <a:pPr algn="just"/>
            <a:r>
              <a:rPr lang="it-IT" sz="1300" dirty="0" smtClean="0"/>
              <a:t>Il nome </a:t>
            </a:r>
            <a:r>
              <a:rPr lang="it-IT" sz="1300" dirty="0" err="1" smtClean="0"/>
              <a:t>Rotaract</a:t>
            </a:r>
            <a:r>
              <a:rPr lang="it-IT" sz="1300" dirty="0" smtClean="0"/>
              <a:t>, combinazione tra le parole “Rotary” ed “Action”, fu scelto in seguito ad un sondaggio tra gli studenti dell’Università di Houston, nel Texas.</a:t>
            </a:r>
            <a:endParaRPr lang="it-CH" sz="1300" dirty="0" smtClean="0"/>
          </a:p>
          <a:p>
            <a:pPr algn="just"/>
            <a:r>
              <a:rPr lang="it-IT" sz="1300" dirty="0" smtClean="0"/>
              <a:t>Il primo club </a:t>
            </a:r>
            <a:r>
              <a:rPr lang="it-IT" sz="1300" dirty="0" err="1" smtClean="0"/>
              <a:t>Rotaract</a:t>
            </a:r>
            <a:r>
              <a:rPr lang="it-IT" sz="1300" dirty="0" smtClean="0"/>
              <a:t> risale ormai a quasi 50 anni or sono; da allora molteplici sono sorti nel mondo: ad oggi si calcolano oltre 8'700 club con circa 200'000 soci. </a:t>
            </a:r>
            <a:endParaRPr lang="it-CH" sz="1300" dirty="0" smtClean="0"/>
          </a:p>
          <a:p>
            <a:pPr algn="just"/>
            <a:r>
              <a:rPr lang="it-IT" sz="1300" dirty="0" smtClean="0"/>
              <a:t>Con questi pochi dati abbiamo introdotto il concetto di </a:t>
            </a:r>
            <a:r>
              <a:rPr lang="it-IT" sz="1300" dirty="0" err="1" smtClean="0"/>
              <a:t>Rotaract</a:t>
            </a:r>
            <a:r>
              <a:rPr lang="it-IT" sz="1300" dirty="0" smtClean="0"/>
              <a:t>; in Ticino questo viene tradotto in modo ancor più interessante grazie alle connessioni con la vicina penisola.</a:t>
            </a:r>
            <a:endParaRPr lang="it-CH" sz="1300" dirty="0" smtClean="0"/>
          </a:p>
          <a:p>
            <a:pPr algn="just"/>
            <a:r>
              <a:rPr lang="it-IT" sz="1300" dirty="0" smtClean="0"/>
              <a:t>Oltre essere membri del distretto 1980 apparteniamo infatti anche al gruppo </a:t>
            </a:r>
            <a:r>
              <a:rPr lang="it-IT" sz="1300" dirty="0" err="1" smtClean="0"/>
              <a:t>Insubrico</a:t>
            </a:r>
            <a:r>
              <a:rPr lang="it-IT" sz="1300" dirty="0" smtClean="0"/>
              <a:t> che raggruppa una ventina di club al nord Italia. </a:t>
            </a:r>
            <a:endParaRPr lang="it-CH" sz="1300" dirty="0" smtClean="0"/>
          </a:p>
          <a:p>
            <a:pPr algn="just"/>
            <a:r>
              <a:rPr lang="it-IT" sz="1300" dirty="0" smtClean="0"/>
              <a:t>Il nostro club si caratterizza nella fattispecie per le molteplicità di attività e </a:t>
            </a:r>
            <a:r>
              <a:rPr lang="it-IT" sz="1300" dirty="0" err="1" smtClean="0"/>
              <a:t>services</a:t>
            </a:r>
            <a:r>
              <a:rPr lang="it-IT" sz="1300" dirty="0" smtClean="0"/>
              <a:t> in svariate direzioni, che possono variare dalla cultura all’arte passando per lo sport e la musica. </a:t>
            </a:r>
            <a:endParaRPr lang="it-CH" sz="1300" dirty="0" smtClean="0"/>
          </a:p>
          <a:p>
            <a:pPr algn="just"/>
            <a:r>
              <a:rPr lang="it-IT" sz="1300" dirty="0" smtClean="0"/>
              <a:t>Ogni membro di comitato, così come ogni socio, trova spazio per le proprie idee.</a:t>
            </a:r>
            <a:endParaRPr lang="it-CH" sz="1300" dirty="0" smtClean="0"/>
          </a:p>
          <a:p>
            <a:pPr algn="just"/>
            <a:r>
              <a:rPr lang="it-IT" sz="1300" dirty="0" smtClean="0"/>
              <a:t>Il punto in comune di tutti noi è uno spirito imprenditoriale e la volontà, attraverso uno sforzo comunitario, di aiutare i meno fortunati. </a:t>
            </a:r>
            <a:endParaRPr lang="it-CH" sz="1300" dirty="0" smtClean="0"/>
          </a:p>
          <a:p>
            <a:pPr algn="just"/>
            <a:r>
              <a:rPr lang="it-IT" sz="1300" dirty="0" smtClean="0"/>
              <a:t>Negli ultimi anni il gruppo è cresciuto in maniera soddisfacente, riunendo ora, oltre ad un interessante campione di studenti universitari, anche giovani professionisti attivi in svariati ambienti lavorativi sulla piazza luganese e non solo.</a:t>
            </a:r>
          </a:p>
          <a:p>
            <a:pPr algn="just">
              <a:tabLst>
                <a:tab pos="3232150" algn="l"/>
              </a:tabLst>
            </a:pPr>
            <a:r>
              <a:rPr lang="it-CH" sz="1300" b="1" dirty="0" smtClean="0"/>
              <a:t>		</a:t>
            </a:r>
          </a:p>
          <a:p>
            <a:pPr algn="just">
              <a:tabLst>
                <a:tab pos="3232150" algn="l"/>
              </a:tabLst>
            </a:pPr>
            <a:r>
              <a:rPr lang="it-CH" sz="1300" b="1" dirty="0" smtClean="0"/>
              <a:t>Contatti	Comitato</a:t>
            </a:r>
            <a:endParaRPr lang="it-CH" sz="1300" dirty="0" smtClean="0"/>
          </a:p>
          <a:p>
            <a:pPr algn="just">
              <a:tabLst>
                <a:tab pos="3232150" algn="l"/>
              </a:tabLst>
            </a:pPr>
            <a:r>
              <a:rPr lang="it-CH" sz="1300" dirty="0" err="1" smtClean="0"/>
              <a:t>Rotaract</a:t>
            </a:r>
            <a:r>
              <a:rPr lang="it-CH" sz="1300" dirty="0" smtClean="0"/>
              <a:t> Club Lugano-Ceresio	Presidente: Federico U. Mion</a:t>
            </a:r>
          </a:p>
          <a:p>
            <a:pPr algn="just">
              <a:tabLst>
                <a:tab pos="3232150" algn="l"/>
              </a:tabLst>
            </a:pPr>
            <a:r>
              <a:rPr lang="it-CH" sz="1300" dirty="0" smtClean="0"/>
              <a:t>c/o Ristorante </a:t>
            </a:r>
            <a:r>
              <a:rPr lang="it-CH" sz="1300" dirty="0" err="1" smtClean="0"/>
              <a:t>Canvetto</a:t>
            </a:r>
            <a:r>
              <a:rPr lang="it-CH" sz="1300" dirty="0" smtClean="0"/>
              <a:t> Luganese, 	Vice Presidente: Fabia Parola </a:t>
            </a:r>
          </a:p>
          <a:p>
            <a:pPr algn="just">
              <a:tabLst>
                <a:tab pos="3232150" algn="l"/>
              </a:tabLst>
            </a:pPr>
            <a:r>
              <a:rPr lang="it-CH" sz="1300" dirty="0" smtClean="0"/>
              <a:t>Via Rinaldo Simen 14, 6900 Lugano	</a:t>
            </a:r>
            <a:r>
              <a:rPr lang="it-CH" sz="1300" dirty="0" err="1" smtClean="0"/>
              <a:t>Past</a:t>
            </a:r>
            <a:r>
              <a:rPr lang="it-CH" sz="1300" dirty="0" smtClean="0"/>
              <a:t> </a:t>
            </a:r>
            <a:r>
              <a:rPr lang="it-CH" sz="1300" dirty="0" err="1" smtClean="0"/>
              <a:t>President</a:t>
            </a:r>
            <a:r>
              <a:rPr lang="it-CH" sz="1300" dirty="0" smtClean="0"/>
              <a:t>: Giuliano Soldati</a:t>
            </a:r>
          </a:p>
          <a:p>
            <a:pPr algn="just">
              <a:tabLst>
                <a:tab pos="3232150" algn="l"/>
              </a:tabLst>
            </a:pPr>
            <a:r>
              <a:rPr lang="it-CH" sz="1300" dirty="0" smtClean="0">
                <a:hlinkClick r:id="rId2"/>
              </a:rPr>
              <a:t>www.rac-luganoceresio.ch</a:t>
            </a:r>
            <a:r>
              <a:rPr lang="it-CH" sz="1300" dirty="0" smtClean="0"/>
              <a:t>	Segretario: Luca Bottinelli</a:t>
            </a:r>
          </a:p>
          <a:p>
            <a:pPr algn="just">
              <a:tabLst>
                <a:tab pos="3232150" algn="l"/>
              </a:tabLst>
            </a:pPr>
            <a:r>
              <a:rPr lang="it-CH" sz="1300" dirty="0" smtClean="0">
                <a:hlinkClick r:id="rId3"/>
              </a:rPr>
              <a:t>presidente@rac-luganoceresio.ch</a:t>
            </a:r>
            <a:r>
              <a:rPr lang="it-CH" sz="1300" dirty="0" smtClean="0"/>
              <a:t>	PR: Giacomo </a:t>
            </a:r>
            <a:r>
              <a:rPr lang="it-CH" sz="1300" dirty="0" err="1" smtClean="0"/>
              <a:t>Caratti</a:t>
            </a:r>
            <a:endParaRPr lang="it-CH" sz="1300" dirty="0" smtClean="0"/>
          </a:p>
          <a:p>
            <a:pPr algn="just">
              <a:tabLst>
                <a:tab pos="3232150" algn="l"/>
              </a:tabLst>
            </a:pPr>
            <a:r>
              <a:rPr lang="it-CH" sz="1300" dirty="0" smtClean="0">
                <a:hlinkClick r:id="rId4"/>
              </a:rPr>
              <a:t>segretario@rac-luganoceresio.ch</a:t>
            </a:r>
            <a:r>
              <a:rPr lang="it-CH" sz="1300" dirty="0" smtClean="0"/>
              <a:t>	Tesoriere: Giulia </a:t>
            </a:r>
            <a:r>
              <a:rPr lang="it-CH" sz="1300" dirty="0" err="1" smtClean="0"/>
              <a:t>Caratti</a:t>
            </a:r>
            <a:endParaRPr lang="it-CH" sz="1300" dirty="0" smtClean="0"/>
          </a:p>
          <a:p>
            <a:pPr algn="just"/>
            <a:endParaRPr lang="it-CH" sz="1300" dirty="0" smtClean="0"/>
          </a:p>
          <a:p>
            <a:pPr algn="just"/>
            <a:endParaRPr lang="it-CH" sz="1300" dirty="0"/>
          </a:p>
        </p:txBody>
      </p:sp>
      <p:sp>
        <p:nvSpPr>
          <p:cNvPr id="3" name="Titolo 2"/>
          <p:cNvSpPr>
            <a:spLocks noGrp="1"/>
          </p:cNvSpPr>
          <p:nvPr>
            <p:ph type="title"/>
          </p:nvPr>
        </p:nvSpPr>
        <p:spPr/>
        <p:txBody>
          <a:bodyPr/>
          <a:lstStyle/>
          <a:p>
            <a:r>
              <a:rPr lang="it-CH" sz="2400" smtClean="0"/>
              <a:t>Il Rotaract &amp;            Rotaract Lugano-Ceresio</a:t>
            </a:r>
            <a:endParaRPr lang="it-CH" sz="2400" dirty="0"/>
          </a:p>
        </p:txBody>
      </p:sp>
      <p:sp>
        <p:nvSpPr>
          <p:cNvPr id="4" name="Segnaposto testo 3"/>
          <p:cNvSpPr>
            <a:spLocks noGrp="1"/>
          </p:cNvSpPr>
          <p:nvPr>
            <p:ph type="body" sz="quarter" idx="3"/>
          </p:nvPr>
        </p:nvSpPr>
        <p:spPr/>
        <p:txBody>
          <a:bodyPr/>
          <a:lstStyle/>
          <a:p>
            <a:pPr marL="0" indent="0" algn="ctr">
              <a:buNone/>
            </a:pPr>
            <a:r>
              <a:rPr lang="it-CH" smtClean="0"/>
              <a:t>di Giuliano Soldati</a:t>
            </a:r>
          </a:p>
          <a:p>
            <a:pPr marL="0" indent="0" algn="ctr">
              <a:buNone/>
            </a:pPr>
            <a:r>
              <a:rPr lang="it-CH" smtClean="0"/>
              <a:t>Past President</a:t>
            </a:r>
            <a:endParaRPr lang="it-CH" dirty="0"/>
          </a:p>
        </p:txBody>
      </p:sp>
      <p:sp>
        <p:nvSpPr>
          <p:cNvPr id="5" name="Segnaposto numero diapositiva 4"/>
          <p:cNvSpPr>
            <a:spLocks noGrp="1"/>
          </p:cNvSpPr>
          <p:nvPr>
            <p:ph type="sldNum" sz="quarter" idx="12"/>
          </p:nvPr>
        </p:nvSpPr>
        <p:spPr/>
        <p:txBody>
          <a:bodyPr/>
          <a:lstStyle/>
          <a:p>
            <a:fld id="{ACD63915-7AF3-43D1-963E-5E4430BDF6AA}" type="slidenum">
              <a:rPr lang="it-CH" smtClean="0"/>
              <a:t>5</a:t>
            </a:fld>
            <a:endParaRPr lang="it-CH" dirty="0"/>
          </a:p>
        </p:txBody>
      </p:sp>
    </p:spTree>
    <p:extLst>
      <p:ext uri="{BB962C8B-B14F-4D97-AF65-F5344CB8AC3E}">
        <p14:creationId xmlns:p14="http://schemas.microsoft.com/office/powerpoint/2010/main" val="3677564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contenuto 11"/>
          <p:cNvSpPr>
            <a:spLocks noGrp="1"/>
          </p:cNvSpPr>
          <p:nvPr>
            <p:ph sz="half" idx="2"/>
          </p:nvPr>
        </p:nvSpPr>
        <p:spPr/>
        <p:txBody>
          <a:bodyPr>
            <a:normAutofit/>
          </a:bodyPr>
          <a:lstStyle/>
          <a:p>
            <a:pPr algn="just"/>
            <a:r>
              <a:rPr lang="it-IT" sz="1300" dirty="0" smtClean="0"/>
              <a:t>L’ultimo </a:t>
            </a:r>
            <a:r>
              <a:rPr lang="it-IT" sz="1300" dirty="0"/>
              <a:t>evento dell’anno è come sempre la cena natalizia. Per l’occasione abbiamo organizzato l</a:t>
            </a:r>
            <a:r>
              <a:rPr lang="it-IT" sz="1300" dirty="0" smtClean="0"/>
              <a:t>a serata all’</a:t>
            </a:r>
            <a:r>
              <a:rPr lang="it-IT" sz="1300" i="1" dirty="0" smtClean="0"/>
              <a:t>Azienda </a:t>
            </a:r>
            <a:r>
              <a:rPr lang="it-IT" sz="1300" i="1" dirty="0"/>
              <a:t>Agricola </a:t>
            </a:r>
            <a:r>
              <a:rPr lang="it-IT" sz="1300" i="1" dirty="0" err="1"/>
              <a:t>Cadenazzi</a:t>
            </a:r>
            <a:r>
              <a:rPr lang="it-IT" sz="1300" i="1" dirty="0"/>
              <a:t> </a:t>
            </a:r>
            <a:r>
              <a:rPr lang="it-IT" sz="1300" dirty="0"/>
              <a:t>di </a:t>
            </a:r>
            <a:r>
              <a:rPr lang="it-IT" sz="1300" dirty="0" err="1"/>
              <a:t>Corteglia</a:t>
            </a:r>
            <a:r>
              <a:rPr lang="it-IT" sz="1300" dirty="0"/>
              <a:t>, durante la quale abbiamo avuto modo di scoprire, tra le tante cose, le tecniche di vinificazione che hanno portato l’azienda ad ottenere importanti riconoscimenti. </a:t>
            </a:r>
            <a:r>
              <a:rPr lang="it-IT" sz="1300" dirty="0" smtClean="0"/>
              <a:t>Il </a:t>
            </a:r>
            <a:r>
              <a:rPr lang="it-IT" sz="1300" dirty="0"/>
              <a:t>loro vino “Punta Rossa”, annata 2010, ha vinto la medaglia d’oro al </a:t>
            </a:r>
            <a:r>
              <a:rPr lang="it-IT" sz="1300" i="1" dirty="0" err="1"/>
              <a:t>Grand</a:t>
            </a:r>
            <a:r>
              <a:rPr lang="it-IT" sz="1300" i="1" dirty="0"/>
              <a:t> </a:t>
            </a:r>
            <a:r>
              <a:rPr lang="it-IT" sz="1300" i="1" dirty="0" err="1"/>
              <a:t>Prix</a:t>
            </a:r>
            <a:r>
              <a:rPr lang="it-IT" sz="1300" i="1" dirty="0"/>
              <a:t> </a:t>
            </a:r>
            <a:r>
              <a:rPr lang="it-IT" sz="1300" i="1" dirty="0" err="1"/>
              <a:t>du</a:t>
            </a:r>
            <a:r>
              <a:rPr lang="it-IT" sz="1300" i="1" dirty="0"/>
              <a:t> Vin </a:t>
            </a:r>
            <a:r>
              <a:rPr lang="it-IT" sz="1300" i="1" dirty="0" err="1"/>
              <a:t>Suisse</a:t>
            </a:r>
            <a:r>
              <a:rPr lang="it-IT" sz="1300" dirty="0"/>
              <a:t>.</a:t>
            </a:r>
            <a:endParaRPr lang="it-CH" sz="1300" dirty="0"/>
          </a:p>
          <a:p>
            <a:pPr algn="just"/>
            <a:r>
              <a:rPr lang="it-IT" sz="1300" dirty="0"/>
              <a:t>Dopo </a:t>
            </a:r>
            <a:r>
              <a:rPr lang="it-IT" sz="1300" dirty="0" smtClean="0"/>
              <a:t>una visita guidata dell’azienda con il Signor Davide </a:t>
            </a:r>
            <a:r>
              <a:rPr lang="it-IT" sz="1300" dirty="0" err="1" smtClean="0"/>
              <a:t>Cadenazzi</a:t>
            </a:r>
            <a:r>
              <a:rPr lang="it-IT" sz="1300" dirty="0" smtClean="0"/>
              <a:t> durante la quale ci ha raccontato il suo percorso professionale e l’impronta che ha dato all’azienda di famiglia, abbiamo </a:t>
            </a:r>
            <a:r>
              <a:rPr lang="it-IT" sz="1300" dirty="0"/>
              <a:t>avuto modo di degustare alcuni vini della cantina e di assaporare un ricco aperitivo di salumi </a:t>
            </a:r>
            <a:r>
              <a:rPr lang="it-IT" sz="1300" dirty="0" smtClean="0"/>
              <a:t>e </a:t>
            </a:r>
            <a:r>
              <a:rPr lang="it-IT" sz="1300" dirty="0"/>
              <a:t>formaggi </a:t>
            </a:r>
            <a:r>
              <a:rPr lang="it-IT" sz="1300" dirty="0" smtClean="0"/>
              <a:t>locali, </a:t>
            </a:r>
            <a:r>
              <a:rPr lang="it-IT" sz="1300" dirty="0"/>
              <a:t>al termine del quale ci è stato servito </a:t>
            </a:r>
            <a:r>
              <a:rPr lang="it-IT" sz="1300" dirty="0" smtClean="0"/>
              <a:t>un menù nostrano.</a:t>
            </a:r>
            <a:endParaRPr lang="it-CH" sz="1300" dirty="0"/>
          </a:p>
          <a:p>
            <a:pPr algn="just"/>
            <a:r>
              <a:rPr lang="it-IT" sz="1300" dirty="0" smtClean="0"/>
              <a:t>Grazie a questa serata, abbiamo avuto il piacere di conoscere gli ingredienti del successo di un’azienda locale: la tecnica in parte, lo studio sicuramente, ma soprattutto l’amore per la propria terra, la dedizione al lavoro, la volontà di cambiare, di migliorare qualcosa che si ha ereditato, rischiando e sperimentando con coraggio. </a:t>
            </a:r>
          </a:p>
          <a:p>
            <a:pPr algn="just"/>
            <a:r>
              <a:rPr lang="it-IT" sz="1300" dirty="0" smtClean="0"/>
              <a:t>La </a:t>
            </a:r>
            <a:r>
              <a:rPr lang="it-IT" sz="1300" dirty="0"/>
              <a:t>serata si è conclusa </a:t>
            </a:r>
            <a:r>
              <a:rPr lang="it-IT" sz="1300" dirty="0" smtClean="0"/>
              <a:t>con l’immancabile panettone ed un brindisi, augurandoci </a:t>
            </a:r>
            <a:r>
              <a:rPr lang="it-IT" sz="1300" dirty="0"/>
              <a:t>i migliori auguri di </a:t>
            </a:r>
            <a:r>
              <a:rPr lang="it-IT" sz="1300" dirty="0" smtClean="0"/>
              <a:t>Buone Feste </a:t>
            </a:r>
            <a:r>
              <a:rPr lang="it-IT" sz="1300" dirty="0"/>
              <a:t>e di un </a:t>
            </a:r>
            <a:r>
              <a:rPr lang="it-IT" sz="1300" dirty="0" smtClean="0"/>
              <a:t>prospero Anno Nuovo</a:t>
            </a:r>
            <a:r>
              <a:rPr lang="it-IT" sz="1300" dirty="0"/>
              <a:t>, dandoci appuntamento per i prossimi eventi nel mese di gennaio </a:t>
            </a:r>
            <a:r>
              <a:rPr lang="it-IT" sz="1300" dirty="0" smtClean="0"/>
              <a:t>2014</a:t>
            </a:r>
            <a:r>
              <a:rPr lang="it-IT" sz="1300" dirty="0"/>
              <a:t>.</a:t>
            </a:r>
            <a:endParaRPr lang="it-CH" sz="1300" dirty="0"/>
          </a:p>
          <a:p>
            <a:pPr algn="just"/>
            <a:endParaRPr lang="it-CH" sz="1300" dirty="0"/>
          </a:p>
        </p:txBody>
      </p:sp>
      <p:sp>
        <p:nvSpPr>
          <p:cNvPr id="3" name="Titolo 2"/>
          <p:cNvSpPr>
            <a:spLocks noGrp="1"/>
          </p:cNvSpPr>
          <p:nvPr>
            <p:ph type="title"/>
          </p:nvPr>
        </p:nvSpPr>
        <p:spPr/>
        <p:txBody>
          <a:bodyPr/>
          <a:lstStyle/>
          <a:p>
            <a:r>
              <a:rPr lang="it-CH" sz="2400" dirty="0" smtClean="0"/>
              <a:t>Cena di Natale 2013</a:t>
            </a:r>
            <a:endParaRPr lang="it-CH" sz="2400" dirty="0"/>
          </a:p>
        </p:txBody>
      </p:sp>
      <p:sp>
        <p:nvSpPr>
          <p:cNvPr id="4" name="Segnaposto testo 3"/>
          <p:cNvSpPr>
            <a:spLocks noGrp="1"/>
          </p:cNvSpPr>
          <p:nvPr>
            <p:ph type="body" sz="quarter" idx="3"/>
          </p:nvPr>
        </p:nvSpPr>
        <p:spPr/>
        <p:txBody>
          <a:bodyPr/>
          <a:lstStyle/>
          <a:p>
            <a:pPr marL="0" indent="0" algn="ctr">
              <a:buNone/>
            </a:pPr>
            <a:r>
              <a:rPr lang="it-CH" i="0" dirty="0" err="1" smtClean="0"/>
              <a:t>Corteglia</a:t>
            </a:r>
            <a:endParaRPr lang="it-CH" i="0" dirty="0" smtClean="0"/>
          </a:p>
          <a:p>
            <a:pPr marL="0" indent="0" algn="ctr">
              <a:buNone/>
            </a:pPr>
            <a:r>
              <a:rPr lang="it-CH" b="0" i="0" dirty="0" smtClean="0">
                <a:solidFill>
                  <a:schemeClr val="tx1"/>
                </a:solidFill>
              </a:rPr>
              <a:t>Sabato 14 dicembre 2013</a:t>
            </a:r>
          </a:p>
          <a:p>
            <a:pPr marL="0" indent="0" algn="ctr">
              <a:buNone/>
            </a:pPr>
            <a:r>
              <a:rPr lang="it-CH" dirty="0" smtClean="0"/>
              <a:t>di Luca Bottinelli</a:t>
            </a:r>
            <a:endParaRPr lang="it-CH" dirty="0"/>
          </a:p>
        </p:txBody>
      </p:sp>
      <p:sp>
        <p:nvSpPr>
          <p:cNvPr id="5" name="Segnaposto numero diapositiva 4"/>
          <p:cNvSpPr>
            <a:spLocks noGrp="1"/>
          </p:cNvSpPr>
          <p:nvPr>
            <p:ph type="sldNum" sz="quarter" idx="12"/>
          </p:nvPr>
        </p:nvSpPr>
        <p:spPr/>
        <p:txBody>
          <a:bodyPr/>
          <a:lstStyle/>
          <a:p>
            <a:fld id="{ACD63915-7AF3-43D1-963E-5E4430BDF6AA}" type="slidenum">
              <a:rPr lang="it-CH" smtClean="0"/>
              <a:t>6</a:t>
            </a:fld>
            <a:endParaRPr lang="it-CH"/>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379" y="6572926"/>
            <a:ext cx="2925152" cy="1959624"/>
          </a:xfrm>
          <a:prstGeom prst="rect">
            <a:avLst/>
          </a:prstGeom>
        </p:spPr>
      </p:pic>
      <p:pic>
        <p:nvPicPr>
          <p:cNvPr id="7" name="Segnaposto contenuto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046" y="6578536"/>
            <a:ext cx="2915724" cy="1953305"/>
          </a:xfrm>
          <a:prstGeom prst="rect">
            <a:avLst/>
          </a:prstGeom>
        </p:spPr>
      </p:pic>
    </p:spTree>
    <p:extLst>
      <p:ext uri="{BB962C8B-B14F-4D97-AF65-F5344CB8AC3E}">
        <p14:creationId xmlns:p14="http://schemas.microsoft.com/office/powerpoint/2010/main" val="2467229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egnaposto contenut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721" y="6341202"/>
            <a:ext cx="2918809" cy="2189107"/>
          </a:xfrm>
          <a:prstGeom prst="rect">
            <a:avLst/>
          </a:prstGeom>
        </p:spPr>
      </p:pic>
      <p:pic>
        <p:nvPicPr>
          <p:cNvPr id="6" name="Segnaposto contenuto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0893" y="6341202"/>
            <a:ext cx="2921797" cy="2191348"/>
          </a:xfrm>
          <a:prstGeom prst="rect">
            <a:avLst/>
          </a:prstGeom>
        </p:spPr>
      </p:pic>
      <p:sp>
        <p:nvSpPr>
          <p:cNvPr id="8" name="Segnaposto contenuto 7"/>
          <p:cNvSpPr>
            <a:spLocks noGrp="1"/>
          </p:cNvSpPr>
          <p:nvPr>
            <p:ph sz="half" idx="2"/>
          </p:nvPr>
        </p:nvSpPr>
        <p:spPr/>
        <p:txBody>
          <a:bodyPr>
            <a:normAutofit/>
          </a:bodyPr>
          <a:lstStyle/>
          <a:p>
            <a:pPr algn="just"/>
            <a:r>
              <a:rPr lang="it-CH" sz="1300" dirty="0" smtClean="0"/>
              <a:t>L’uscita </a:t>
            </a:r>
            <a:r>
              <a:rPr lang="it-CH" sz="1300" dirty="0"/>
              <a:t>invernale è sicuramente un bel momento di svago ed un buon motivo per ritrovarsi e passare </a:t>
            </a:r>
            <a:r>
              <a:rPr lang="it-CH" sz="1300" dirty="0" smtClean="0"/>
              <a:t>assieme una piacevole giornata sulla neve</a:t>
            </a:r>
            <a:r>
              <a:rPr lang="it-CH" sz="1300" dirty="0"/>
              <a:t>.</a:t>
            </a:r>
          </a:p>
          <a:p>
            <a:pPr algn="just"/>
            <a:r>
              <a:rPr lang="it-CH" sz="1300" dirty="0"/>
              <a:t>Quest’anno abbiamo </a:t>
            </a:r>
            <a:r>
              <a:rPr lang="it-CH" sz="1300" dirty="0" smtClean="0"/>
              <a:t>deciso di </a:t>
            </a:r>
            <a:r>
              <a:rPr lang="it-CH" sz="1300" dirty="0"/>
              <a:t>visitare il </a:t>
            </a:r>
            <a:r>
              <a:rPr lang="it-CH" sz="1300" dirty="0" smtClean="0"/>
              <a:t>Cantone </a:t>
            </a:r>
            <a:r>
              <a:rPr lang="it-CH" sz="1300" dirty="0"/>
              <a:t>dei </a:t>
            </a:r>
            <a:r>
              <a:rPr lang="it-CH" sz="1300" dirty="0" smtClean="0"/>
              <a:t>Grigioni; meta, la </a:t>
            </a:r>
            <a:r>
              <a:rPr lang="it-CH" sz="1300" dirty="0"/>
              <a:t>nota località turistica di </a:t>
            </a:r>
            <a:r>
              <a:rPr lang="it-CH" sz="1300" dirty="0" err="1"/>
              <a:t>Lenzerheide</a:t>
            </a:r>
            <a:r>
              <a:rPr lang="it-CH" sz="1300" dirty="0" smtClean="0"/>
              <a:t>.</a:t>
            </a:r>
            <a:r>
              <a:rPr lang="it-CH" sz="1300" dirty="0"/>
              <a:t> Il comprensorio </a:t>
            </a:r>
            <a:r>
              <a:rPr lang="it-CH" sz="1300" dirty="0" err="1"/>
              <a:t>sciinstico</a:t>
            </a:r>
            <a:r>
              <a:rPr lang="it-CH" sz="1300" dirty="0"/>
              <a:t> di </a:t>
            </a:r>
            <a:r>
              <a:rPr lang="it-CH" sz="1300" dirty="0" err="1"/>
              <a:t>Arosa</a:t>
            </a:r>
            <a:r>
              <a:rPr lang="it-CH" sz="1300" dirty="0"/>
              <a:t> </a:t>
            </a:r>
            <a:r>
              <a:rPr lang="it-CH" sz="1300" dirty="0" err="1"/>
              <a:t>Lenzerheide</a:t>
            </a:r>
            <a:r>
              <a:rPr lang="it-CH" sz="1300" dirty="0"/>
              <a:t> costituisce la più grande regione sciistica </a:t>
            </a:r>
            <a:r>
              <a:rPr lang="it-CH" sz="1300" dirty="0" smtClean="0"/>
              <a:t>dei </a:t>
            </a:r>
            <a:r>
              <a:rPr lang="it-CH" sz="1300" dirty="0"/>
              <a:t>Grigioni. </a:t>
            </a:r>
            <a:r>
              <a:rPr lang="it-CH" sz="1300" dirty="0" smtClean="0"/>
              <a:t>Questo paradiso </a:t>
            </a:r>
            <a:r>
              <a:rPr lang="it-CH" sz="1300" dirty="0"/>
              <a:t>della neve, viziato dal sole, offre 225 chilometri di piste </a:t>
            </a:r>
            <a:r>
              <a:rPr lang="it-CH" sz="1300" dirty="0" smtClean="0"/>
              <a:t>fino </a:t>
            </a:r>
            <a:r>
              <a:rPr lang="it-CH" sz="1300" dirty="0"/>
              <a:t>a 2.865 </a:t>
            </a:r>
            <a:r>
              <a:rPr lang="it-CH" sz="1300" dirty="0" smtClean="0"/>
              <a:t>metri </a:t>
            </a:r>
            <a:r>
              <a:rPr lang="it-CH" sz="1300" dirty="0"/>
              <a:t>sul livello del mare. Grazie a più di 40 impianti di </a:t>
            </a:r>
            <a:r>
              <a:rPr lang="it-CH" sz="1300" dirty="0" smtClean="0"/>
              <a:t>risalita si </a:t>
            </a:r>
            <a:r>
              <a:rPr lang="it-CH" sz="1300" dirty="0"/>
              <a:t>può passare da una parte all'altra della </a:t>
            </a:r>
            <a:r>
              <a:rPr lang="it-CH" sz="1300" dirty="0" smtClean="0"/>
              <a:t>vallata godendosi un paesaggio mozzafiato.</a:t>
            </a:r>
            <a:endParaRPr lang="it-CH" sz="1300" dirty="0">
              <a:solidFill>
                <a:schemeClr val="tx2">
                  <a:lumMod val="60000"/>
                  <a:lumOff val="40000"/>
                </a:schemeClr>
              </a:solidFill>
            </a:endParaRPr>
          </a:p>
          <a:p>
            <a:pPr algn="just"/>
            <a:r>
              <a:rPr lang="it-CH" sz="1300" dirty="0" smtClean="0"/>
              <a:t>Dopo </a:t>
            </a:r>
            <a:r>
              <a:rPr lang="it-CH" sz="1300" dirty="0"/>
              <a:t>la trasferta, un buon caffè ed il ritiro delle </a:t>
            </a:r>
            <a:r>
              <a:rPr lang="it-CH" sz="1300" dirty="0" smtClean="0"/>
              <a:t>giornaliere, </a:t>
            </a:r>
            <a:r>
              <a:rPr lang="it-CH" sz="1300" dirty="0"/>
              <a:t>ci siamo incontrati con il nostro socio </a:t>
            </a:r>
            <a:r>
              <a:rPr lang="it-CH" sz="1300" dirty="0" err="1"/>
              <a:t>Luzius</a:t>
            </a:r>
            <a:r>
              <a:rPr lang="it-CH" sz="1300" dirty="0"/>
              <a:t>, </a:t>
            </a:r>
            <a:r>
              <a:rPr lang="it-CH" sz="1300" dirty="0" smtClean="0"/>
              <a:t>nato e cresciuto a </a:t>
            </a:r>
            <a:r>
              <a:rPr lang="it-CH" sz="1300" dirty="0"/>
              <a:t>pochi passi dagli impianti di risalita. </a:t>
            </a:r>
            <a:endParaRPr lang="it-CH" sz="1300" dirty="0" smtClean="0"/>
          </a:p>
          <a:p>
            <a:pPr algn="just"/>
            <a:r>
              <a:rPr lang="it-CH" sz="1300" dirty="0" smtClean="0"/>
              <a:t>Al </a:t>
            </a:r>
            <a:r>
              <a:rPr lang="it-CH" sz="1300" dirty="0"/>
              <a:t>termine della </a:t>
            </a:r>
            <a:r>
              <a:rPr lang="it-CH" sz="1300" dirty="0" smtClean="0"/>
              <a:t>giornata, </a:t>
            </a:r>
            <a:r>
              <a:rPr lang="it-CH" sz="1300" dirty="0" err="1"/>
              <a:t>Luzius</a:t>
            </a:r>
            <a:r>
              <a:rPr lang="it-CH" sz="1300" dirty="0"/>
              <a:t> ci ha invitati presso la </a:t>
            </a:r>
            <a:r>
              <a:rPr lang="it-CH" sz="1300" dirty="0" smtClean="0"/>
              <a:t>pasticceria </a:t>
            </a:r>
            <a:r>
              <a:rPr lang="it-CH" sz="1300" dirty="0"/>
              <a:t>di famiglia, dove ci aspettava una prova di pasticceria: </a:t>
            </a:r>
            <a:r>
              <a:rPr lang="it-CH" sz="1300" dirty="0" smtClean="0"/>
              <a:t>lavorare, arrotolare, intrecciare, spennellare e </a:t>
            </a:r>
            <a:r>
              <a:rPr lang="it-CH" sz="1300" dirty="0"/>
              <a:t>cuocere </a:t>
            </a:r>
            <a:r>
              <a:rPr lang="it-CH" sz="1300" dirty="0" smtClean="0"/>
              <a:t>una treccia </a:t>
            </a:r>
            <a:r>
              <a:rPr lang="it-CH" sz="1300" dirty="0"/>
              <a:t>al burro.</a:t>
            </a:r>
          </a:p>
          <a:p>
            <a:pPr algn="just"/>
            <a:r>
              <a:rPr lang="it-CH" sz="1300" dirty="0"/>
              <a:t>Al termine della prova la “giuria” ha valutato le trecce e alla </a:t>
            </a:r>
            <a:r>
              <a:rPr lang="it-CH" sz="1300" dirty="0" smtClean="0"/>
              <a:t>fine della bella serata le abbiamo portate </a:t>
            </a:r>
            <a:r>
              <a:rPr lang="it-CH" sz="1300" dirty="0"/>
              <a:t>a </a:t>
            </a:r>
            <a:r>
              <a:rPr lang="it-CH" sz="1300" dirty="0" smtClean="0"/>
              <a:t>casa per poterle assaporare il mattino seguente.</a:t>
            </a:r>
            <a:endParaRPr lang="it-CH" sz="1300" dirty="0"/>
          </a:p>
          <a:p>
            <a:pPr algn="just"/>
            <a:r>
              <a:rPr lang="it-CH" sz="1300" dirty="0" smtClean="0"/>
              <a:t>Dopo </a:t>
            </a:r>
            <a:r>
              <a:rPr lang="it-CH" sz="1300" dirty="0"/>
              <a:t>la gustosa </a:t>
            </a:r>
            <a:r>
              <a:rPr lang="it-CH" sz="1300" dirty="0" smtClean="0"/>
              <a:t>cena preparata dai genitori di </a:t>
            </a:r>
            <a:r>
              <a:rPr lang="it-CH" sz="1300" dirty="0" err="1" smtClean="0"/>
              <a:t>Luzius</a:t>
            </a:r>
            <a:r>
              <a:rPr lang="it-CH" sz="1300" dirty="0" smtClean="0"/>
              <a:t> </a:t>
            </a:r>
            <a:r>
              <a:rPr lang="it-CH" sz="1300" dirty="0"/>
              <a:t>con prodotti tipici grigionesi, siamo rientrati </a:t>
            </a:r>
            <a:r>
              <a:rPr lang="it-CH" sz="1300" dirty="0" smtClean="0"/>
              <a:t>in Ticino, </a:t>
            </a:r>
            <a:r>
              <a:rPr lang="it-CH" sz="1300" dirty="0"/>
              <a:t>dandoci appuntamento per il prossimo evento.</a:t>
            </a:r>
          </a:p>
          <a:p>
            <a:pPr algn="just"/>
            <a:endParaRPr lang="it-CH" sz="1300" dirty="0"/>
          </a:p>
        </p:txBody>
      </p:sp>
      <p:sp>
        <p:nvSpPr>
          <p:cNvPr id="3" name="Titolo 2"/>
          <p:cNvSpPr>
            <a:spLocks noGrp="1"/>
          </p:cNvSpPr>
          <p:nvPr>
            <p:ph type="title"/>
          </p:nvPr>
        </p:nvSpPr>
        <p:spPr/>
        <p:txBody>
          <a:bodyPr/>
          <a:lstStyle/>
          <a:p>
            <a:r>
              <a:rPr lang="it-CH" sz="2400" dirty="0" smtClean="0"/>
              <a:t>Sciata a </a:t>
            </a:r>
            <a:r>
              <a:rPr lang="it-CH" sz="2400" dirty="0" err="1" smtClean="0"/>
              <a:t>Lenzerheide</a:t>
            </a:r>
            <a:endParaRPr lang="it-CH" sz="2400" dirty="0"/>
          </a:p>
        </p:txBody>
      </p:sp>
      <p:sp>
        <p:nvSpPr>
          <p:cNvPr id="4" name="Segnaposto testo 3"/>
          <p:cNvSpPr>
            <a:spLocks noGrp="1"/>
          </p:cNvSpPr>
          <p:nvPr>
            <p:ph type="body" sz="quarter" idx="3"/>
          </p:nvPr>
        </p:nvSpPr>
        <p:spPr/>
        <p:txBody>
          <a:bodyPr/>
          <a:lstStyle/>
          <a:p>
            <a:pPr marL="0" indent="0" algn="ctr">
              <a:buNone/>
            </a:pPr>
            <a:r>
              <a:rPr lang="it-CH" i="0" dirty="0" err="1" smtClean="0"/>
              <a:t>Lenzerheide</a:t>
            </a:r>
            <a:endParaRPr lang="it-CH" i="0" dirty="0" smtClean="0"/>
          </a:p>
          <a:p>
            <a:pPr marL="0" indent="0" algn="ctr">
              <a:buNone/>
            </a:pPr>
            <a:r>
              <a:rPr lang="it-CH" b="0" i="0" dirty="0" smtClean="0">
                <a:solidFill>
                  <a:schemeClr val="tx1"/>
                </a:solidFill>
              </a:rPr>
              <a:t>Sabato 15 febbraio 2014</a:t>
            </a:r>
            <a:endParaRPr lang="it-CH" b="0" i="0" dirty="0">
              <a:solidFill>
                <a:schemeClr val="tx1"/>
              </a:solidFill>
            </a:endParaRPr>
          </a:p>
          <a:p>
            <a:pPr marL="0" indent="0" algn="ctr">
              <a:buNone/>
            </a:pPr>
            <a:r>
              <a:rPr lang="it-CH" dirty="0" smtClean="0"/>
              <a:t>di Luca Bottinelli</a:t>
            </a:r>
            <a:endParaRPr lang="it-CH" dirty="0"/>
          </a:p>
        </p:txBody>
      </p:sp>
      <p:sp>
        <p:nvSpPr>
          <p:cNvPr id="5" name="Segnaposto numero diapositiva 4"/>
          <p:cNvSpPr>
            <a:spLocks noGrp="1"/>
          </p:cNvSpPr>
          <p:nvPr>
            <p:ph type="sldNum" sz="quarter" idx="12"/>
          </p:nvPr>
        </p:nvSpPr>
        <p:spPr/>
        <p:txBody>
          <a:bodyPr/>
          <a:lstStyle/>
          <a:p>
            <a:fld id="{ACD63915-7AF3-43D1-963E-5E4430BDF6AA}" type="slidenum">
              <a:rPr lang="it-CH" smtClean="0"/>
              <a:t>7</a:t>
            </a:fld>
            <a:endParaRPr lang="it-CH"/>
          </a:p>
        </p:txBody>
      </p:sp>
    </p:spTree>
    <p:extLst>
      <p:ext uri="{BB962C8B-B14F-4D97-AF65-F5344CB8AC3E}">
        <p14:creationId xmlns:p14="http://schemas.microsoft.com/office/powerpoint/2010/main" val="543002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sz="half" idx="2"/>
          </p:nvPr>
        </p:nvSpPr>
        <p:spPr/>
        <p:txBody>
          <a:bodyPr>
            <a:normAutofit/>
          </a:bodyPr>
          <a:lstStyle/>
          <a:p>
            <a:pPr algn="just"/>
            <a:r>
              <a:rPr lang="it-CH" sz="1300" dirty="0"/>
              <a:t>Per la consueta gita fuori porta a marzo abbiamo deciso di recarci a Bormio per praticare un po’ di sport, rilassarci e gustare </a:t>
            </a:r>
            <a:r>
              <a:rPr lang="it-CH" sz="1300" dirty="0" smtClean="0"/>
              <a:t>del buon </a:t>
            </a:r>
            <a:r>
              <a:rPr lang="it-CH" sz="1300" dirty="0"/>
              <a:t>cibo.</a:t>
            </a:r>
          </a:p>
          <a:p>
            <a:pPr algn="just"/>
            <a:r>
              <a:rPr lang="it-CH" sz="1300" dirty="0"/>
              <a:t>Sabato mattina di </a:t>
            </a:r>
            <a:r>
              <a:rPr lang="it-CH" sz="1300" dirty="0" smtClean="0"/>
              <a:t>buon’ora </a:t>
            </a:r>
            <a:r>
              <a:rPr lang="it-CH" sz="1300" dirty="0"/>
              <a:t>un bel gruppetto di </a:t>
            </a:r>
            <a:r>
              <a:rPr lang="it-CH" sz="1300" dirty="0" err="1"/>
              <a:t>Rotaractiani</a:t>
            </a:r>
            <a:r>
              <a:rPr lang="it-CH" sz="1300" dirty="0"/>
              <a:t> è partito per risalire la Valtellina. Prima attività in programma è </a:t>
            </a:r>
            <a:r>
              <a:rPr lang="it-CH" sz="1300" dirty="0" smtClean="0"/>
              <a:t>stata </a:t>
            </a:r>
            <a:r>
              <a:rPr lang="it-CH" sz="1300" dirty="0"/>
              <a:t>il curling, dopo una breve lezione introduttiva e qualche tiro di </a:t>
            </a:r>
            <a:r>
              <a:rPr lang="it-CH" sz="1300" dirty="0" smtClean="0"/>
              <a:t>prova, </a:t>
            </a:r>
            <a:r>
              <a:rPr lang="it-CH" sz="1300" dirty="0"/>
              <a:t>la sfida ha avuto inizio, la più classica delle classiche: maschi contro femmine. I </a:t>
            </a:r>
            <a:r>
              <a:rPr lang="it-CH" sz="1300" dirty="0" err="1"/>
              <a:t>Rotaractiani</a:t>
            </a:r>
            <a:r>
              <a:rPr lang="it-CH" sz="1300" dirty="0"/>
              <a:t> si sa, sono cavalieri e per questo all’ultimo hanno lasciato vincere le gentili fanciulle.</a:t>
            </a:r>
          </a:p>
          <a:p>
            <a:pPr algn="just"/>
            <a:r>
              <a:rPr lang="it-CH" sz="1300" dirty="0"/>
              <a:t>Per rilassare i muscoli dallo sforzo profuso i nostri sportivi si </a:t>
            </a:r>
            <a:r>
              <a:rPr lang="it-CH" sz="1300" dirty="0" smtClean="0"/>
              <a:t>sono recati alle </a:t>
            </a:r>
            <a:r>
              <a:rPr lang="it-CH" sz="1300" i="1" dirty="0"/>
              <a:t>Terme Nuove</a:t>
            </a:r>
            <a:r>
              <a:rPr lang="it-CH" sz="1300" dirty="0"/>
              <a:t>, luogo di pace e di contrasto tra le calde acque e </a:t>
            </a:r>
            <a:r>
              <a:rPr lang="it-CH" sz="1300" dirty="0" smtClean="0"/>
              <a:t>la gelida aria.</a:t>
            </a:r>
            <a:endParaRPr lang="it-CH" sz="1300" dirty="0"/>
          </a:p>
          <a:p>
            <a:pPr algn="just"/>
            <a:r>
              <a:rPr lang="it-CH" sz="1300" dirty="0"/>
              <a:t>Dopo aver </a:t>
            </a:r>
            <a:r>
              <a:rPr lang="it-CH" sz="1300" dirty="0" smtClean="0"/>
              <a:t>rinvigorito i </a:t>
            </a:r>
            <a:r>
              <a:rPr lang="it-CH" sz="1300" dirty="0"/>
              <a:t>muscoli dall’immane sforzo si è passati a ricaricare </a:t>
            </a:r>
            <a:r>
              <a:rPr lang="it-CH" sz="1300" dirty="0" smtClean="0"/>
              <a:t>di energie </a:t>
            </a:r>
            <a:r>
              <a:rPr lang="it-CH" sz="1300" dirty="0"/>
              <a:t>gli intestini tutti: al ristorante </a:t>
            </a:r>
            <a:r>
              <a:rPr lang="it-CH" sz="1300" i="1" dirty="0" err="1"/>
              <a:t>Rasiga</a:t>
            </a:r>
            <a:r>
              <a:rPr lang="it-CH" sz="1300" dirty="0"/>
              <a:t> abbiamo </a:t>
            </a:r>
            <a:r>
              <a:rPr lang="it-CH" sz="1300" dirty="0" smtClean="0"/>
              <a:t>fatto </a:t>
            </a:r>
            <a:r>
              <a:rPr lang="it-CH" sz="1300" dirty="0"/>
              <a:t>il pieno di specialità valtellinesi.</a:t>
            </a:r>
          </a:p>
          <a:p>
            <a:pPr algn="just"/>
            <a:r>
              <a:rPr lang="it-CH" sz="1300" dirty="0"/>
              <a:t>La domenica mattina abbiamo fatto una bellissima e lunga passeggiata in mezzo ai boschi innevati, visto che non si era ancora del tutto recuperato le </a:t>
            </a:r>
            <a:r>
              <a:rPr lang="it-CH" sz="1300" dirty="0" smtClean="0"/>
              <a:t>energie, </a:t>
            </a:r>
            <a:r>
              <a:rPr lang="it-CH" sz="1300" dirty="0"/>
              <a:t>si è optati per delle slitte trainati da cani.</a:t>
            </a:r>
          </a:p>
          <a:p>
            <a:pPr algn="just"/>
            <a:endParaRPr lang="it-CH" sz="1300" dirty="0"/>
          </a:p>
        </p:txBody>
      </p:sp>
      <p:sp>
        <p:nvSpPr>
          <p:cNvPr id="3" name="Titolo 2"/>
          <p:cNvSpPr>
            <a:spLocks noGrp="1"/>
          </p:cNvSpPr>
          <p:nvPr>
            <p:ph type="title"/>
          </p:nvPr>
        </p:nvSpPr>
        <p:spPr/>
        <p:txBody>
          <a:bodyPr/>
          <a:lstStyle/>
          <a:p>
            <a:r>
              <a:rPr lang="it-CH" sz="2400" dirty="0" smtClean="0"/>
              <a:t>Weekend a Bormio</a:t>
            </a:r>
            <a:endParaRPr lang="it-CH" sz="2400" dirty="0"/>
          </a:p>
        </p:txBody>
      </p:sp>
      <p:sp>
        <p:nvSpPr>
          <p:cNvPr id="4" name="Segnaposto testo 3"/>
          <p:cNvSpPr>
            <a:spLocks noGrp="1"/>
          </p:cNvSpPr>
          <p:nvPr>
            <p:ph type="body" sz="quarter" idx="3"/>
          </p:nvPr>
        </p:nvSpPr>
        <p:spPr/>
        <p:txBody>
          <a:bodyPr/>
          <a:lstStyle/>
          <a:p>
            <a:pPr marL="0" indent="0" algn="ctr">
              <a:buNone/>
            </a:pPr>
            <a:r>
              <a:rPr lang="it-CH" i="0" dirty="0" smtClean="0"/>
              <a:t>Bormio</a:t>
            </a:r>
          </a:p>
          <a:p>
            <a:pPr marL="0" indent="0" algn="ctr">
              <a:buNone/>
            </a:pPr>
            <a:r>
              <a:rPr lang="it-CH" b="0" i="0" dirty="0" smtClean="0">
                <a:solidFill>
                  <a:schemeClr val="tx1"/>
                </a:solidFill>
              </a:rPr>
              <a:t>Sabato 8 e domenica 9 marzo 2014</a:t>
            </a:r>
          </a:p>
          <a:p>
            <a:pPr marL="0" indent="0" algn="ctr">
              <a:buNone/>
            </a:pPr>
            <a:r>
              <a:rPr lang="it-CH" dirty="0" smtClean="0"/>
              <a:t>di Giacomo </a:t>
            </a:r>
            <a:r>
              <a:rPr lang="it-CH" dirty="0" err="1" smtClean="0"/>
              <a:t>Caratti</a:t>
            </a:r>
            <a:endParaRPr lang="it-CH" dirty="0"/>
          </a:p>
        </p:txBody>
      </p:sp>
      <p:sp>
        <p:nvSpPr>
          <p:cNvPr id="5" name="Segnaposto numero diapositiva 4"/>
          <p:cNvSpPr>
            <a:spLocks noGrp="1"/>
          </p:cNvSpPr>
          <p:nvPr>
            <p:ph type="sldNum" sz="quarter" idx="12"/>
          </p:nvPr>
        </p:nvSpPr>
        <p:spPr/>
        <p:txBody>
          <a:bodyPr/>
          <a:lstStyle/>
          <a:p>
            <a:fld id="{ACD63915-7AF3-43D1-963E-5E4430BDF6AA}" type="slidenum">
              <a:rPr lang="it-CH" smtClean="0"/>
              <a:t>8</a:t>
            </a:fld>
            <a:endParaRPr lang="it-CH"/>
          </a:p>
        </p:txBody>
      </p:sp>
      <p:pic>
        <p:nvPicPr>
          <p:cNvPr id="19" name="Segnaposto contenut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2073" y="6341281"/>
            <a:ext cx="2920617" cy="2190463"/>
          </a:xfrm>
          <a:prstGeom prst="rect">
            <a:avLst/>
          </a:prstGeom>
        </p:spPr>
      </p:pic>
      <p:pic>
        <p:nvPicPr>
          <p:cNvPr id="20" name="Segnaposto contenuto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379" y="6338688"/>
            <a:ext cx="2925152" cy="2193863"/>
          </a:xfrm>
          <a:prstGeom prst="rect">
            <a:avLst/>
          </a:prstGeom>
        </p:spPr>
      </p:pic>
    </p:spTree>
    <p:extLst>
      <p:ext uri="{BB962C8B-B14F-4D97-AF65-F5344CB8AC3E}">
        <p14:creationId xmlns:p14="http://schemas.microsoft.com/office/powerpoint/2010/main" val="1689986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CH" dirty="0" smtClean="0"/>
              <a:t>Cena con ospite</a:t>
            </a:r>
            <a:endParaRPr lang="it-CH" dirty="0"/>
          </a:p>
        </p:txBody>
      </p:sp>
      <p:sp>
        <p:nvSpPr>
          <p:cNvPr id="4" name="Segnaposto testo 3"/>
          <p:cNvSpPr>
            <a:spLocks noGrp="1"/>
          </p:cNvSpPr>
          <p:nvPr>
            <p:ph type="body" sz="quarter" idx="3"/>
          </p:nvPr>
        </p:nvSpPr>
        <p:spPr/>
        <p:txBody>
          <a:bodyPr>
            <a:normAutofit/>
          </a:bodyPr>
          <a:lstStyle/>
          <a:p>
            <a:pPr marL="0" indent="0" algn="ctr">
              <a:buNone/>
            </a:pPr>
            <a:r>
              <a:rPr lang="it-CH" dirty="0" smtClean="0"/>
              <a:t> </a:t>
            </a:r>
            <a:r>
              <a:rPr lang="it-CH" i="0" dirty="0" err="1"/>
              <a:t>Canvetto</a:t>
            </a:r>
            <a:r>
              <a:rPr lang="it-CH" i="0" dirty="0"/>
              <a:t> – Lugano</a:t>
            </a:r>
          </a:p>
          <a:p>
            <a:pPr marL="0" indent="0" algn="ctr">
              <a:buNone/>
            </a:pPr>
            <a:r>
              <a:rPr lang="it-CH" b="0" i="0" dirty="0">
                <a:solidFill>
                  <a:schemeClr val="tx1"/>
                </a:solidFill>
              </a:rPr>
              <a:t>Martedì 13 maggio 2014</a:t>
            </a:r>
          </a:p>
          <a:p>
            <a:pPr marL="0" indent="0" algn="ctr">
              <a:buNone/>
            </a:pPr>
            <a:r>
              <a:rPr lang="it-CH" dirty="0"/>
              <a:t>di Fabia Parola</a:t>
            </a:r>
          </a:p>
          <a:p>
            <a:endParaRPr lang="it-CH" dirty="0"/>
          </a:p>
        </p:txBody>
      </p:sp>
      <p:sp>
        <p:nvSpPr>
          <p:cNvPr id="7" name="Segnaposto testo 3"/>
          <p:cNvSpPr>
            <a:spLocks noGrp="1"/>
          </p:cNvSpPr>
          <p:nvPr>
            <p:ph type="body" sz="quarter" idx="14"/>
          </p:nvPr>
        </p:nvSpPr>
        <p:spPr/>
        <p:txBody>
          <a:bodyPr/>
          <a:lstStyle/>
          <a:p>
            <a:pPr marL="0" indent="0" algn="ctr">
              <a:buNone/>
            </a:pPr>
            <a:r>
              <a:rPr lang="it-CH" i="0" dirty="0" smtClean="0"/>
              <a:t>Liceo di Lugano 2</a:t>
            </a:r>
            <a:endParaRPr lang="it-CH" i="0" dirty="0"/>
          </a:p>
          <a:p>
            <a:pPr marL="0" indent="0" algn="ctr">
              <a:buNone/>
            </a:pPr>
            <a:r>
              <a:rPr lang="it-CH" b="0" i="0" dirty="0">
                <a:solidFill>
                  <a:schemeClr val="tx1"/>
                </a:solidFill>
              </a:rPr>
              <a:t>Lunedì 24 febbraio 2014</a:t>
            </a:r>
          </a:p>
          <a:p>
            <a:pPr marL="0" indent="0" algn="ctr">
              <a:buNone/>
            </a:pPr>
            <a:r>
              <a:rPr lang="it-CH" dirty="0" smtClean="0"/>
              <a:t>di Giacomo </a:t>
            </a:r>
            <a:r>
              <a:rPr lang="it-CH" dirty="0" err="1" smtClean="0"/>
              <a:t>Caratti</a:t>
            </a:r>
            <a:endParaRPr lang="it-CH" dirty="0"/>
          </a:p>
        </p:txBody>
      </p:sp>
      <p:sp>
        <p:nvSpPr>
          <p:cNvPr id="2" name="Segnaposto contenuto 1"/>
          <p:cNvSpPr>
            <a:spLocks noGrp="1"/>
          </p:cNvSpPr>
          <p:nvPr>
            <p:ph sz="half" idx="2"/>
          </p:nvPr>
        </p:nvSpPr>
        <p:spPr/>
        <p:txBody>
          <a:bodyPr>
            <a:normAutofit/>
          </a:bodyPr>
          <a:lstStyle/>
          <a:p>
            <a:pPr marL="0" indent="0" algn="just">
              <a:buNone/>
            </a:pPr>
            <a:r>
              <a:rPr lang="it-CH" sz="1300" dirty="0">
                <a:latin typeface="Arial" pitchFamily="34" charset="0"/>
                <a:cs typeface="Arial" pitchFamily="34" charset="0"/>
              </a:rPr>
              <a:t>L’abito non fa il monaco, però aiuta. È quanto ci spiega Antonella Cantarelli, consulente di immagine, durante la sua presentazione in occasione della cena con ospite il 13 maggio scorso. </a:t>
            </a:r>
          </a:p>
          <a:p>
            <a:pPr marL="0" indent="0" algn="just">
              <a:buNone/>
            </a:pPr>
            <a:r>
              <a:rPr lang="it-CH" sz="1300" dirty="0">
                <a:latin typeface="Arial" pitchFamily="34" charset="0"/>
                <a:cs typeface="Arial" pitchFamily="34" charset="0"/>
              </a:rPr>
              <a:t>In un’era dove l’immagine assume un’importanza sempre più preponderante non solo nel mondo cinematografico ma anche nella quotidianità. Bastano pochi secondi per farsi una prima impressione della persona che si ha davanti, dove la percezione visiva gioca un ruolo fondamentale. Antonella Cantarelli ci svela alcuni segreti per determinare lo stile adatto ad ognuno di noi e ad ogni occasione, dando adito a discussioni aperte, domande e riflessioni.</a:t>
            </a:r>
          </a:p>
          <a:p>
            <a:pPr marL="0" indent="0" algn="just">
              <a:buNone/>
            </a:pPr>
            <a:r>
              <a:rPr lang="it-CH" sz="1300" dirty="0">
                <a:latin typeface="Arial" pitchFamily="34" charset="0"/>
                <a:cs typeface="Arial" pitchFamily="34" charset="0"/>
              </a:rPr>
              <a:t>La serata è stata allietata da un aperitivo offerto dal Club e una gradevole cena presso la nostra sede</a:t>
            </a:r>
            <a:r>
              <a:rPr lang="it-CH" sz="1300" dirty="0" smtClean="0">
                <a:latin typeface="Arial" pitchFamily="34" charset="0"/>
                <a:cs typeface="Arial" pitchFamily="34" charset="0"/>
              </a:rPr>
              <a:t>.</a:t>
            </a:r>
            <a:endParaRPr lang="it-CH" sz="1300" dirty="0">
              <a:latin typeface="Arial" pitchFamily="34" charset="0"/>
              <a:cs typeface="Arial" pitchFamily="34" charset="0"/>
            </a:endParaRPr>
          </a:p>
        </p:txBody>
      </p:sp>
      <p:sp>
        <p:nvSpPr>
          <p:cNvPr id="6" name="Segnaposto contenuto 5"/>
          <p:cNvSpPr>
            <a:spLocks noGrp="1"/>
          </p:cNvSpPr>
          <p:nvPr>
            <p:ph sz="half" idx="15"/>
          </p:nvPr>
        </p:nvSpPr>
        <p:spPr>
          <a:xfrm>
            <a:off x="332570" y="6012200"/>
            <a:ext cx="6264870" cy="2232310"/>
          </a:xfrm>
        </p:spPr>
        <p:txBody>
          <a:bodyPr>
            <a:noAutofit/>
          </a:bodyPr>
          <a:lstStyle/>
          <a:p>
            <a:pPr algn="just"/>
            <a:r>
              <a:rPr lang="it-CH" sz="1300" dirty="0" smtClean="0"/>
              <a:t>Come </a:t>
            </a:r>
            <a:r>
              <a:rPr lang="it-CH" sz="1300" dirty="0"/>
              <a:t>di consueto il Rotary Club Lugano ha </a:t>
            </a:r>
            <a:r>
              <a:rPr lang="it-CH" sz="1300" dirty="0" smtClean="0"/>
              <a:t>organizzato </a:t>
            </a:r>
            <a:r>
              <a:rPr lang="it-CH" sz="1300" dirty="0"/>
              <a:t>una </a:t>
            </a:r>
            <a:r>
              <a:rPr lang="it-CH" sz="1300" dirty="0" smtClean="0"/>
              <a:t>serata	per </a:t>
            </a:r>
            <a:r>
              <a:rPr lang="it-CH" sz="1300" dirty="0"/>
              <a:t>i ragazzi di IV liceo, durante </a:t>
            </a:r>
            <a:r>
              <a:rPr lang="it-CH" sz="1300" dirty="0" smtClean="0"/>
              <a:t>la </a:t>
            </a:r>
            <a:r>
              <a:rPr lang="it-CH" sz="1300" dirty="0"/>
              <a:t>quale i professionisti </a:t>
            </a:r>
            <a:r>
              <a:rPr lang="it-CH" sz="1300" dirty="0" smtClean="0"/>
              <a:t>di vari settori si </a:t>
            </a:r>
            <a:r>
              <a:rPr lang="it-CH" sz="1300" dirty="0"/>
              <a:t>sono messi a disposizione degli studenti per fornire informazioni sulle </a:t>
            </a:r>
            <a:r>
              <a:rPr lang="it-CH" sz="1300" dirty="0" smtClean="0"/>
              <a:t>loro attività in </a:t>
            </a:r>
            <a:r>
              <a:rPr lang="it-CH" sz="1300" dirty="0"/>
              <a:t>modo da render loro più facile l’imminente decisione dell’iscrizione all’università.</a:t>
            </a:r>
          </a:p>
          <a:p>
            <a:pPr algn="just"/>
            <a:r>
              <a:rPr lang="it-CH" sz="1300" dirty="0" smtClean="0"/>
              <a:t>Quest’anno si è scelto di dividere i ragazzi ed i professionisti nelle varie aule in base a gruppi d’interesse e di presentare loro le professioni dapprima in modo accademico, successivamente aprendo la discussione ed addentrandosi in domande più personali. Al termine di questa prima fase si è passati ad un livello più informale, chiacchierando intorno ai tavolini dell’aperitivo.</a:t>
            </a:r>
          </a:p>
          <a:p>
            <a:pPr algn="just"/>
            <a:r>
              <a:rPr lang="it-CH" sz="1300" dirty="0" smtClean="0"/>
              <a:t>La </a:t>
            </a:r>
            <a:r>
              <a:rPr lang="it-CH" sz="1300" dirty="0"/>
              <a:t>presenza dei </a:t>
            </a:r>
            <a:r>
              <a:rPr lang="it-CH" sz="1300" dirty="0" err="1"/>
              <a:t>Rotaractiani</a:t>
            </a:r>
            <a:r>
              <a:rPr lang="it-CH" sz="1300" dirty="0"/>
              <a:t> è stata come sempre molto apprezzata dai ragazzi, trovando in noi il passaggio intermedio tra lo studente e il professionista affermato quale il Rotariano. Abbiamo inoltre potuto raccontare in modo molto diretto cosa spetterà loro a breve, ovvero la vita da studente universitario, </a:t>
            </a:r>
            <a:r>
              <a:rPr lang="it-CH" sz="1300" dirty="0" smtClean="0"/>
              <a:t>le difficoltà ma anche le soddisfazioni, in </a:t>
            </a:r>
            <a:r>
              <a:rPr lang="it-CH" sz="1300" dirty="0"/>
              <a:t>quando </a:t>
            </a:r>
            <a:r>
              <a:rPr lang="it-CH" sz="1300" dirty="0" smtClean="0"/>
              <a:t>ci </a:t>
            </a:r>
            <a:r>
              <a:rPr lang="it-CH" sz="1300" dirty="0"/>
              <a:t>siamo passati da poco</a:t>
            </a:r>
            <a:r>
              <a:rPr lang="it-CH" sz="1300" dirty="0" smtClean="0"/>
              <a:t>.</a:t>
            </a:r>
            <a:endParaRPr lang="it-CH" sz="1300" dirty="0"/>
          </a:p>
        </p:txBody>
      </p:sp>
      <p:sp>
        <p:nvSpPr>
          <p:cNvPr id="5" name="Segnaposto numero diapositiva 4"/>
          <p:cNvSpPr>
            <a:spLocks noGrp="1"/>
          </p:cNvSpPr>
          <p:nvPr>
            <p:ph type="sldNum" sz="quarter" idx="12"/>
          </p:nvPr>
        </p:nvSpPr>
        <p:spPr/>
        <p:txBody>
          <a:bodyPr/>
          <a:lstStyle/>
          <a:p>
            <a:fld id="{ACD63915-7AF3-43D1-963E-5E4430BDF6AA}" type="slidenum">
              <a:rPr lang="it-CH" smtClean="0"/>
              <a:t>9</a:t>
            </a:fld>
            <a:endParaRPr lang="it-CH"/>
          </a:p>
        </p:txBody>
      </p:sp>
    </p:spTree>
    <p:extLst>
      <p:ext uri="{BB962C8B-B14F-4D97-AF65-F5344CB8AC3E}">
        <p14:creationId xmlns:p14="http://schemas.microsoft.com/office/powerpoint/2010/main" val="2162842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1914</TotalTime>
  <Words>3354</Words>
  <Application>Microsoft Office PowerPoint</Application>
  <PresentationFormat>Presentazione su schermo (4:3)</PresentationFormat>
  <Paragraphs>179</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Presentazione standard di PowerPoint</vt:lpstr>
      <vt:lpstr>Presentazione standard di PowerPoint</vt:lpstr>
      <vt:lpstr>Indice</vt:lpstr>
      <vt:lpstr>Lettera del Presidente</vt:lpstr>
      <vt:lpstr>Il Rotaract &amp;            Rotaract Lugano-Ceresio</vt:lpstr>
      <vt:lpstr>Cena di Natale 2013</vt:lpstr>
      <vt:lpstr>Sciata a Lenzerheide</vt:lpstr>
      <vt:lpstr>Weekend a Bormio</vt:lpstr>
      <vt:lpstr>Cena con ospite</vt:lpstr>
      <vt:lpstr>Visita alla diga Verzasca</vt:lpstr>
      <vt:lpstr>Presentazione standard di PowerPoint</vt:lpstr>
      <vt:lpstr>Clown dottori</vt:lpstr>
      <vt:lpstr>Presentazione standard di PowerPoint</vt:lpstr>
      <vt:lpstr>Acquaticissima</vt:lpstr>
      <vt:lpstr>Presentazione standard di PowerPoint</vt:lpstr>
      <vt:lpstr>Greenhope Sanbike</vt:lpstr>
      <vt:lpstr>Presentazione standard di PowerPoint</vt:lpstr>
      <vt:lpstr>Grigliata di beneficienza</vt:lpstr>
      <vt:lpstr>Mostra Segantini</vt:lpstr>
      <vt:lpstr>Weekend in Piemonte</vt:lpstr>
      <vt:lpstr>Presentazione standard di PowerPoint</vt:lpstr>
      <vt:lpstr>Fotografie</vt:lpstr>
      <vt:lpstr>Fotografie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160</cp:revision>
  <cp:lastPrinted>2014-12-11T14:17:37Z</cp:lastPrinted>
  <dcterms:created xsi:type="dcterms:W3CDTF">2014-09-08T08:26:09Z</dcterms:created>
  <dcterms:modified xsi:type="dcterms:W3CDTF">2015-02-09T17:16:15Z</dcterms:modified>
</cp:coreProperties>
</file>